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68" r:id="rId1"/>
  </p:sldMasterIdLst>
  <p:notesMasterIdLst>
    <p:notesMasterId r:id="rId56"/>
  </p:notesMasterIdLst>
  <p:sldIdLst>
    <p:sldId id="256" r:id="rId2"/>
    <p:sldId id="307" r:id="rId3"/>
    <p:sldId id="306" r:id="rId4"/>
    <p:sldId id="257" r:id="rId5"/>
    <p:sldId id="258" r:id="rId6"/>
    <p:sldId id="259" r:id="rId7"/>
    <p:sldId id="260" r:id="rId8"/>
    <p:sldId id="308" r:id="rId9"/>
    <p:sldId id="309" r:id="rId10"/>
    <p:sldId id="261" r:id="rId11"/>
    <p:sldId id="262" r:id="rId12"/>
    <p:sldId id="263" r:id="rId13"/>
    <p:sldId id="264" r:id="rId14"/>
    <p:sldId id="265" r:id="rId15"/>
    <p:sldId id="310" r:id="rId16"/>
    <p:sldId id="311" r:id="rId17"/>
    <p:sldId id="266" r:id="rId18"/>
    <p:sldId id="267" r:id="rId19"/>
    <p:sldId id="268" r:id="rId20"/>
    <p:sldId id="269" r:id="rId21"/>
    <p:sldId id="271" r:id="rId22"/>
    <p:sldId id="272" r:id="rId23"/>
    <p:sldId id="273" r:id="rId24"/>
    <p:sldId id="274" r:id="rId25"/>
    <p:sldId id="276" r:id="rId26"/>
    <p:sldId id="278" r:id="rId27"/>
    <p:sldId id="279" r:id="rId28"/>
    <p:sldId id="280" r:id="rId29"/>
    <p:sldId id="312" r:id="rId30"/>
    <p:sldId id="281" r:id="rId31"/>
    <p:sldId id="282" r:id="rId32"/>
    <p:sldId id="283" r:id="rId33"/>
    <p:sldId id="285" r:id="rId34"/>
    <p:sldId id="284" r:id="rId35"/>
    <p:sldId id="313" r:id="rId36"/>
    <p:sldId id="286" r:id="rId37"/>
    <p:sldId id="287" r:id="rId38"/>
    <p:sldId id="288" r:id="rId39"/>
    <p:sldId id="289" r:id="rId40"/>
    <p:sldId id="290" r:id="rId41"/>
    <p:sldId id="314" r:id="rId42"/>
    <p:sldId id="291" r:id="rId43"/>
    <p:sldId id="292" r:id="rId44"/>
    <p:sldId id="293" r:id="rId45"/>
    <p:sldId id="294" r:id="rId46"/>
    <p:sldId id="295" r:id="rId47"/>
    <p:sldId id="296" r:id="rId48"/>
    <p:sldId id="297" r:id="rId49"/>
    <p:sldId id="298" r:id="rId50"/>
    <p:sldId id="299" r:id="rId51"/>
    <p:sldId id="301" r:id="rId52"/>
    <p:sldId id="302" r:id="rId53"/>
    <p:sldId id="303" r:id="rId54"/>
    <p:sldId id="304" r:id="rId55"/>
  </p:sldIdLst>
  <p:sldSz cx="9144000" cy="6858000" type="screen4x3"/>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4380"/>
    <p:restoredTop sz="94660"/>
  </p:normalViewPr>
  <p:slideViewPr>
    <p:cSldViewPr>
      <p:cViewPr varScale="1">
        <p:scale>
          <a:sx n="101" d="100"/>
          <a:sy n="101" d="100"/>
        </p:scale>
        <p:origin x="-26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EG"/>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33499850-335B-4F0E-8FE3-E04E7BE84B29}" type="datetimeFigureOut">
              <a:rPr lang="ar-EG" smtClean="0"/>
              <a:pPr/>
              <a:t>01/08/1441</a:t>
            </a:fld>
            <a:endParaRPr lang="ar-EG"/>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EG"/>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EG"/>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AF51321F-63E1-4734-A301-EE894B64144C}" type="slidenum">
              <a:rPr lang="ar-EG" smtClean="0"/>
              <a:pPr/>
              <a:t>‹#›</a:t>
            </a:fld>
            <a:endParaRPr lang="ar-EG"/>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EG" dirty="0"/>
          </a:p>
        </p:txBody>
      </p:sp>
      <p:sp>
        <p:nvSpPr>
          <p:cNvPr id="4" name="عنصر نائب لرقم الشريحة 3"/>
          <p:cNvSpPr>
            <a:spLocks noGrp="1"/>
          </p:cNvSpPr>
          <p:nvPr>
            <p:ph type="sldNum" sz="quarter" idx="10"/>
          </p:nvPr>
        </p:nvSpPr>
        <p:spPr/>
        <p:txBody>
          <a:bodyPr/>
          <a:lstStyle/>
          <a:p>
            <a:fld id="{AF51321F-63E1-4734-A301-EE894B64144C}" type="slidenum">
              <a:rPr lang="ar-EG" smtClean="0"/>
              <a:pPr/>
              <a:t>1</a:t>
            </a:fld>
            <a:endParaRPr lang="ar-EG"/>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عنوان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عنصر نائب للتاريخ 29"/>
          <p:cNvSpPr>
            <a:spLocks noGrp="1"/>
          </p:cNvSpPr>
          <p:nvPr>
            <p:ph type="dt" sz="half" idx="10"/>
          </p:nvPr>
        </p:nvSpPr>
        <p:spPr/>
        <p:txBody>
          <a:bodyPr/>
          <a:lstStyle/>
          <a:p>
            <a:fld id="{CCAD180A-8FF5-4BAF-8798-C6606E6C45FC}" type="datetimeFigureOut">
              <a:rPr lang="ar-EG" smtClean="0"/>
              <a:pPr/>
              <a:t>01/08/1441</a:t>
            </a:fld>
            <a:endParaRPr lang="ar-EG"/>
          </a:p>
        </p:txBody>
      </p:sp>
      <p:sp>
        <p:nvSpPr>
          <p:cNvPr id="19" name="عنصر نائب للتذييل 18"/>
          <p:cNvSpPr>
            <a:spLocks noGrp="1"/>
          </p:cNvSpPr>
          <p:nvPr>
            <p:ph type="ftr" sz="quarter" idx="11"/>
          </p:nvPr>
        </p:nvSpPr>
        <p:spPr/>
        <p:txBody>
          <a:bodyPr/>
          <a:lstStyle/>
          <a:p>
            <a:endParaRPr lang="ar-EG"/>
          </a:p>
        </p:txBody>
      </p:sp>
      <p:sp>
        <p:nvSpPr>
          <p:cNvPr id="27" name="عنصر نائب لرقم الشريحة 26"/>
          <p:cNvSpPr>
            <a:spLocks noGrp="1"/>
          </p:cNvSpPr>
          <p:nvPr>
            <p:ph type="sldNum" sz="quarter" idx="12"/>
          </p:nvPr>
        </p:nvSpPr>
        <p:spPr/>
        <p:txBody>
          <a:bodyPr/>
          <a:lstStyle/>
          <a:p>
            <a:fld id="{4A6AC80F-289F-4197-A018-B87CA509A7E9}" type="slidenum">
              <a:rPr lang="ar-EG" smtClean="0"/>
              <a:pPr/>
              <a:t>‹#›</a:t>
            </a:fld>
            <a:endParaRPr lang="ar-EG"/>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CCAD180A-8FF5-4BAF-8798-C6606E6C45FC}" type="datetimeFigureOut">
              <a:rPr lang="ar-EG" smtClean="0"/>
              <a:pPr/>
              <a:t>01/08/1441</a:t>
            </a:fld>
            <a:endParaRPr lang="ar-EG"/>
          </a:p>
        </p:txBody>
      </p:sp>
      <p:sp>
        <p:nvSpPr>
          <p:cNvPr id="5" name="عنصر نائب للتذييل 4"/>
          <p:cNvSpPr>
            <a:spLocks noGrp="1"/>
          </p:cNvSpPr>
          <p:nvPr>
            <p:ph type="ftr" sz="quarter" idx="11"/>
          </p:nvPr>
        </p:nvSpPr>
        <p:spPr/>
        <p:txBody>
          <a:bodyPr/>
          <a:lstStyle/>
          <a:p>
            <a:endParaRPr lang="ar-EG"/>
          </a:p>
        </p:txBody>
      </p:sp>
      <p:sp>
        <p:nvSpPr>
          <p:cNvPr id="6" name="عنصر نائب لرقم الشريحة 5"/>
          <p:cNvSpPr>
            <a:spLocks noGrp="1"/>
          </p:cNvSpPr>
          <p:nvPr>
            <p:ph type="sldNum" sz="quarter" idx="12"/>
          </p:nvPr>
        </p:nvSpPr>
        <p:spPr/>
        <p:txBody>
          <a:bodyPr/>
          <a:lstStyle/>
          <a:p>
            <a:fld id="{4A6AC80F-289F-4197-A018-B87CA509A7E9}" type="slidenum">
              <a:rPr lang="ar-EG" smtClean="0"/>
              <a:pPr/>
              <a:t>‹#›</a:t>
            </a:fld>
            <a:endParaRPr lang="ar-EG"/>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CCAD180A-8FF5-4BAF-8798-C6606E6C45FC}" type="datetimeFigureOut">
              <a:rPr lang="ar-EG" smtClean="0"/>
              <a:pPr/>
              <a:t>01/08/1441</a:t>
            </a:fld>
            <a:endParaRPr lang="ar-EG"/>
          </a:p>
        </p:txBody>
      </p:sp>
      <p:sp>
        <p:nvSpPr>
          <p:cNvPr id="5" name="عنصر نائب للتذييل 4"/>
          <p:cNvSpPr>
            <a:spLocks noGrp="1"/>
          </p:cNvSpPr>
          <p:nvPr>
            <p:ph type="ftr" sz="quarter" idx="11"/>
          </p:nvPr>
        </p:nvSpPr>
        <p:spPr/>
        <p:txBody>
          <a:bodyPr/>
          <a:lstStyle/>
          <a:p>
            <a:endParaRPr lang="ar-EG"/>
          </a:p>
        </p:txBody>
      </p:sp>
      <p:sp>
        <p:nvSpPr>
          <p:cNvPr id="6" name="عنصر نائب لرقم الشريحة 5"/>
          <p:cNvSpPr>
            <a:spLocks noGrp="1"/>
          </p:cNvSpPr>
          <p:nvPr>
            <p:ph type="sldNum" sz="quarter" idx="12"/>
          </p:nvPr>
        </p:nvSpPr>
        <p:spPr/>
        <p:txBody>
          <a:bodyPr/>
          <a:lstStyle/>
          <a:p>
            <a:fld id="{4A6AC80F-289F-4197-A018-B87CA509A7E9}" type="slidenum">
              <a:rPr lang="ar-EG" smtClean="0"/>
              <a:pPr/>
              <a:t>‹#›</a:t>
            </a:fld>
            <a:endParaRPr lang="ar-EG"/>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CCAD180A-8FF5-4BAF-8798-C6606E6C45FC}" type="datetimeFigureOut">
              <a:rPr lang="ar-EG" smtClean="0"/>
              <a:pPr/>
              <a:t>01/08/1441</a:t>
            </a:fld>
            <a:endParaRPr lang="ar-EG"/>
          </a:p>
        </p:txBody>
      </p:sp>
      <p:sp>
        <p:nvSpPr>
          <p:cNvPr id="5" name="عنصر نائب للتذييل 4"/>
          <p:cNvSpPr>
            <a:spLocks noGrp="1"/>
          </p:cNvSpPr>
          <p:nvPr>
            <p:ph type="ftr" sz="quarter" idx="11"/>
          </p:nvPr>
        </p:nvSpPr>
        <p:spPr/>
        <p:txBody>
          <a:bodyPr/>
          <a:lstStyle/>
          <a:p>
            <a:endParaRPr lang="ar-EG"/>
          </a:p>
        </p:txBody>
      </p:sp>
      <p:sp>
        <p:nvSpPr>
          <p:cNvPr id="6" name="عنصر نائب لرقم الشريحة 5"/>
          <p:cNvSpPr>
            <a:spLocks noGrp="1"/>
          </p:cNvSpPr>
          <p:nvPr>
            <p:ph type="sldNum" sz="quarter" idx="12"/>
          </p:nvPr>
        </p:nvSpPr>
        <p:spPr/>
        <p:txBody>
          <a:bodyPr/>
          <a:lstStyle/>
          <a:p>
            <a:fld id="{4A6AC80F-289F-4197-A018-B87CA509A7E9}" type="slidenum">
              <a:rPr lang="ar-EG" smtClean="0"/>
              <a:pPr/>
              <a:t>‹#›</a:t>
            </a:fld>
            <a:endParaRPr lang="ar-EG"/>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CCAD180A-8FF5-4BAF-8798-C6606E6C45FC}" type="datetimeFigureOut">
              <a:rPr lang="ar-EG" smtClean="0"/>
              <a:pPr/>
              <a:t>01/08/1441</a:t>
            </a:fld>
            <a:endParaRPr lang="ar-EG"/>
          </a:p>
        </p:txBody>
      </p:sp>
      <p:sp>
        <p:nvSpPr>
          <p:cNvPr id="5" name="عنصر نائب للتذييل 4"/>
          <p:cNvSpPr>
            <a:spLocks noGrp="1"/>
          </p:cNvSpPr>
          <p:nvPr>
            <p:ph type="ftr" sz="quarter" idx="11"/>
          </p:nvPr>
        </p:nvSpPr>
        <p:spPr/>
        <p:txBody>
          <a:bodyPr/>
          <a:lstStyle/>
          <a:p>
            <a:endParaRPr lang="ar-EG"/>
          </a:p>
        </p:txBody>
      </p:sp>
      <p:sp>
        <p:nvSpPr>
          <p:cNvPr id="6" name="عنصر نائب لرقم الشريحة 5"/>
          <p:cNvSpPr>
            <a:spLocks noGrp="1"/>
          </p:cNvSpPr>
          <p:nvPr>
            <p:ph type="sldNum" sz="quarter" idx="12"/>
          </p:nvPr>
        </p:nvSpPr>
        <p:spPr/>
        <p:txBody>
          <a:bodyPr/>
          <a:lstStyle/>
          <a:p>
            <a:fld id="{4A6AC80F-289F-4197-A018-B87CA509A7E9}" type="slidenum">
              <a:rPr lang="ar-EG" smtClean="0"/>
              <a:pPr/>
              <a:t>‹#›</a:t>
            </a:fld>
            <a:endParaRPr lang="ar-EG"/>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CCAD180A-8FF5-4BAF-8798-C6606E6C45FC}" type="datetimeFigureOut">
              <a:rPr lang="ar-EG" smtClean="0"/>
              <a:pPr/>
              <a:t>01/08/1441</a:t>
            </a:fld>
            <a:endParaRPr lang="ar-EG"/>
          </a:p>
        </p:txBody>
      </p:sp>
      <p:sp>
        <p:nvSpPr>
          <p:cNvPr id="6" name="عنصر نائب للتذييل 5"/>
          <p:cNvSpPr>
            <a:spLocks noGrp="1"/>
          </p:cNvSpPr>
          <p:nvPr>
            <p:ph type="ftr" sz="quarter" idx="11"/>
          </p:nvPr>
        </p:nvSpPr>
        <p:spPr/>
        <p:txBody>
          <a:bodyPr/>
          <a:lstStyle/>
          <a:p>
            <a:endParaRPr lang="ar-EG"/>
          </a:p>
        </p:txBody>
      </p:sp>
      <p:sp>
        <p:nvSpPr>
          <p:cNvPr id="7" name="عنصر نائب لرقم الشريحة 6"/>
          <p:cNvSpPr>
            <a:spLocks noGrp="1"/>
          </p:cNvSpPr>
          <p:nvPr>
            <p:ph type="sldNum" sz="quarter" idx="12"/>
          </p:nvPr>
        </p:nvSpPr>
        <p:spPr/>
        <p:txBody>
          <a:bodyPr/>
          <a:lstStyle/>
          <a:p>
            <a:fld id="{4A6AC80F-289F-4197-A018-B87CA509A7E9}" type="slidenum">
              <a:rPr lang="ar-EG" smtClean="0"/>
              <a:pPr/>
              <a:t>‹#›</a:t>
            </a:fld>
            <a:endParaRPr lang="ar-EG"/>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fld id="{CCAD180A-8FF5-4BAF-8798-C6606E6C45FC}" type="datetimeFigureOut">
              <a:rPr lang="ar-EG" smtClean="0"/>
              <a:pPr/>
              <a:t>01/08/1441</a:t>
            </a:fld>
            <a:endParaRPr lang="ar-EG"/>
          </a:p>
        </p:txBody>
      </p:sp>
      <p:sp>
        <p:nvSpPr>
          <p:cNvPr id="8" name="عنصر نائب للتذييل 7"/>
          <p:cNvSpPr>
            <a:spLocks noGrp="1"/>
          </p:cNvSpPr>
          <p:nvPr>
            <p:ph type="ftr" sz="quarter" idx="11"/>
          </p:nvPr>
        </p:nvSpPr>
        <p:spPr/>
        <p:txBody>
          <a:bodyPr/>
          <a:lstStyle/>
          <a:p>
            <a:endParaRPr lang="ar-EG"/>
          </a:p>
        </p:txBody>
      </p:sp>
      <p:sp>
        <p:nvSpPr>
          <p:cNvPr id="9" name="عنصر نائب لرقم الشريحة 8"/>
          <p:cNvSpPr>
            <a:spLocks noGrp="1"/>
          </p:cNvSpPr>
          <p:nvPr>
            <p:ph type="sldNum" sz="quarter" idx="12"/>
          </p:nvPr>
        </p:nvSpPr>
        <p:spPr/>
        <p:txBody>
          <a:bodyPr/>
          <a:lstStyle/>
          <a:p>
            <a:fld id="{4A6AC80F-289F-4197-A018-B87CA509A7E9}" type="slidenum">
              <a:rPr lang="ar-EG" smtClean="0"/>
              <a:pPr/>
              <a:t>‹#›</a:t>
            </a:fld>
            <a:endParaRPr lang="ar-EG"/>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CCAD180A-8FF5-4BAF-8798-C6606E6C45FC}" type="datetimeFigureOut">
              <a:rPr lang="ar-EG" smtClean="0"/>
              <a:pPr/>
              <a:t>01/08/1441</a:t>
            </a:fld>
            <a:endParaRPr lang="ar-EG"/>
          </a:p>
        </p:txBody>
      </p:sp>
      <p:sp>
        <p:nvSpPr>
          <p:cNvPr id="4" name="عنصر نائب للتذييل 3"/>
          <p:cNvSpPr>
            <a:spLocks noGrp="1"/>
          </p:cNvSpPr>
          <p:nvPr>
            <p:ph type="ftr" sz="quarter" idx="11"/>
          </p:nvPr>
        </p:nvSpPr>
        <p:spPr/>
        <p:txBody>
          <a:bodyPr/>
          <a:lstStyle/>
          <a:p>
            <a:endParaRPr lang="ar-EG"/>
          </a:p>
        </p:txBody>
      </p:sp>
      <p:sp>
        <p:nvSpPr>
          <p:cNvPr id="5" name="عنصر نائب لرقم الشريحة 4"/>
          <p:cNvSpPr>
            <a:spLocks noGrp="1"/>
          </p:cNvSpPr>
          <p:nvPr>
            <p:ph type="sldNum" sz="quarter" idx="12"/>
          </p:nvPr>
        </p:nvSpPr>
        <p:spPr/>
        <p:txBody>
          <a:bodyPr/>
          <a:lstStyle/>
          <a:p>
            <a:fld id="{4A6AC80F-289F-4197-A018-B87CA509A7E9}" type="slidenum">
              <a:rPr lang="ar-EG" smtClean="0"/>
              <a:pPr/>
              <a:t>‹#›</a:t>
            </a:fld>
            <a:endParaRPr lang="ar-EG"/>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CCAD180A-8FF5-4BAF-8798-C6606E6C45FC}" type="datetimeFigureOut">
              <a:rPr lang="ar-EG" smtClean="0"/>
              <a:pPr/>
              <a:t>01/08/1441</a:t>
            </a:fld>
            <a:endParaRPr lang="ar-EG"/>
          </a:p>
        </p:txBody>
      </p:sp>
      <p:sp>
        <p:nvSpPr>
          <p:cNvPr id="3" name="عنصر نائب للتذييل 2"/>
          <p:cNvSpPr>
            <a:spLocks noGrp="1"/>
          </p:cNvSpPr>
          <p:nvPr>
            <p:ph type="ftr" sz="quarter" idx="11"/>
          </p:nvPr>
        </p:nvSpPr>
        <p:spPr/>
        <p:txBody>
          <a:bodyPr/>
          <a:lstStyle/>
          <a:p>
            <a:endParaRPr lang="ar-EG"/>
          </a:p>
        </p:txBody>
      </p:sp>
      <p:sp>
        <p:nvSpPr>
          <p:cNvPr id="4" name="عنصر نائب لرقم الشريحة 3"/>
          <p:cNvSpPr>
            <a:spLocks noGrp="1"/>
          </p:cNvSpPr>
          <p:nvPr>
            <p:ph type="sldNum" sz="quarter" idx="12"/>
          </p:nvPr>
        </p:nvSpPr>
        <p:spPr/>
        <p:txBody>
          <a:bodyPr/>
          <a:lstStyle/>
          <a:p>
            <a:fld id="{4A6AC80F-289F-4197-A018-B87CA509A7E9}" type="slidenum">
              <a:rPr lang="ar-EG" smtClean="0"/>
              <a:pPr/>
              <a:t>‹#›</a:t>
            </a:fld>
            <a:endParaRPr lang="ar-EG"/>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CCAD180A-8FF5-4BAF-8798-C6606E6C45FC}" type="datetimeFigureOut">
              <a:rPr lang="ar-EG" smtClean="0"/>
              <a:pPr/>
              <a:t>01/08/1441</a:t>
            </a:fld>
            <a:endParaRPr lang="ar-EG"/>
          </a:p>
        </p:txBody>
      </p:sp>
      <p:sp>
        <p:nvSpPr>
          <p:cNvPr id="6" name="عنصر نائب للتذييل 5"/>
          <p:cNvSpPr>
            <a:spLocks noGrp="1"/>
          </p:cNvSpPr>
          <p:nvPr>
            <p:ph type="ftr" sz="quarter" idx="11"/>
          </p:nvPr>
        </p:nvSpPr>
        <p:spPr/>
        <p:txBody>
          <a:bodyPr/>
          <a:lstStyle/>
          <a:p>
            <a:endParaRPr lang="ar-EG"/>
          </a:p>
        </p:txBody>
      </p:sp>
      <p:sp>
        <p:nvSpPr>
          <p:cNvPr id="7" name="عنصر نائب لرقم الشريحة 6"/>
          <p:cNvSpPr>
            <a:spLocks noGrp="1"/>
          </p:cNvSpPr>
          <p:nvPr>
            <p:ph type="sldNum" sz="quarter" idx="12"/>
          </p:nvPr>
        </p:nvSpPr>
        <p:spPr/>
        <p:txBody>
          <a:bodyPr/>
          <a:lstStyle/>
          <a:p>
            <a:fld id="{4A6AC80F-289F-4197-A018-B87CA509A7E9}" type="slidenum">
              <a:rPr lang="ar-EG" smtClean="0"/>
              <a:pPr/>
              <a:t>‹#›</a:t>
            </a:fld>
            <a:endParaRPr lang="ar-EG"/>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مستطيل ذو زاوية واحدة مخدوشة ودائرية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مثلث قائم الزاوية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عنوان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عنصر نائب للنص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CCAD180A-8FF5-4BAF-8798-C6606E6C45FC}" type="datetimeFigureOut">
              <a:rPr lang="ar-EG" smtClean="0"/>
              <a:pPr/>
              <a:t>01/08/1441</a:t>
            </a:fld>
            <a:endParaRPr lang="ar-EG"/>
          </a:p>
        </p:txBody>
      </p:sp>
      <p:sp>
        <p:nvSpPr>
          <p:cNvPr id="6" name="عنصر نائب للتذييل 5"/>
          <p:cNvSpPr>
            <a:spLocks noGrp="1"/>
          </p:cNvSpPr>
          <p:nvPr>
            <p:ph type="ftr" sz="quarter" idx="11"/>
          </p:nvPr>
        </p:nvSpPr>
        <p:spPr/>
        <p:txBody>
          <a:bodyPr/>
          <a:lstStyle/>
          <a:p>
            <a:endParaRPr lang="ar-EG"/>
          </a:p>
        </p:txBody>
      </p:sp>
      <p:sp>
        <p:nvSpPr>
          <p:cNvPr id="7" name="عنصر نائب لرقم الشريحة 6"/>
          <p:cNvSpPr>
            <a:spLocks noGrp="1"/>
          </p:cNvSpPr>
          <p:nvPr>
            <p:ph type="sldNum" sz="quarter" idx="12"/>
          </p:nvPr>
        </p:nvSpPr>
        <p:spPr>
          <a:xfrm>
            <a:off x="8077200" y="6356350"/>
            <a:ext cx="609600" cy="365125"/>
          </a:xfrm>
        </p:spPr>
        <p:txBody>
          <a:bodyPr/>
          <a:lstStyle/>
          <a:p>
            <a:fld id="{4A6AC80F-289F-4197-A018-B87CA509A7E9}" type="slidenum">
              <a:rPr lang="ar-EG" smtClean="0"/>
              <a:pPr/>
              <a:t>‹#›</a:t>
            </a:fld>
            <a:endParaRPr lang="ar-EG"/>
          </a:p>
        </p:txBody>
      </p:sp>
      <p:sp>
        <p:nvSpPr>
          <p:cNvPr id="3" name="عنصر نائب للصورة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الرمز لإضافة صورة</a:t>
            </a:r>
            <a:endParaRPr kumimoji="0" lang="en-US" dirty="0"/>
          </a:p>
        </p:txBody>
      </p:sp>
      <p:sp>
        <p:nvSpPr>
          <p:cNvPr id="10" name="شكل حر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شكل حر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شكل حر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شكل حر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عنصر نائب للعنوان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CCAD180A-8FF5-4BAF-8798-C6606E6C45FC}" type="datetimeFigureOut">
              <a:rPr lang="ar-EG" smtClean="0"/>
              <a:pPr/>
              <a:t>01/08/1441</a:t>
            </a:fld>
            <a:endParaRPr lang="ar-EG"/>
          </a:p>
        </p:txBody>
      </p:sp>
      <p:sp>
        <p:nvSpPr>
          <p:cNvPr id="22" name="عنصر نائب للتذييل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EG"/>
          </a:p>
        </p:txBody>
      </p:sp>
      <p:sp>
        <p:nvSpPr>
          <p:cNvPr id="18" name="عنصر نائب لرقم الشريحة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A6AC80F-289F-4197-A018-B87CA509A7E9}" type="slidenum">
              <a:rPr lang="ar-EG" smtClean="0"/>
              <a:pPr/>
              <a:t>‹#›</a:t>
            </a:fld>
            <a:endParaRPr lang="ar-EG"/>
          </a:p>
        </p:txBody>
      </p:sp>
      <p:grpSp>
        <p:nvGrpSpPr>
          <p:cNvPr id="2" name="مجموعة 1"/>
          <p:cNvGrpSpPr/>
          <p:nvPr/>
        </p:nvGrpSpPr>
        <p:grpSpPr>
          <a:xfrm>
            <a:off x="-19017" y="202408"/>
            <a:ext cx="9180548" cy="649224"/>
            <a:chOff x="-19045" y="216550"/>
            <a:chExt cx="9180548" cy="649224"/>
          </a:xfrm>
        </p:grpSpPr>
        <p:sp>
          <p:nvSpPr>
            <p:cNvPr id="12" name="شكل حر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شكل حر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9.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857233"/>
            <a:ext cx="7772400" cy="2143140"/>
          </a:xfrm>
        </p:spPr>
        <p:txBody>
          <a:bodyPr>
            <a:noAutofit/>
          </a:bodyPr>
          <a:lstStyle/>
          <a:p>
            <a:pPr algn="ctr"/>
            <a:r>
              <a:rPr lang="ar-EG" sz="4400" dirty="0" smtClean="0">
                <a:solidFill>
                  <a:srgbClr val="FFFF00"/>
                </a:solidFill>
                <a:effectLst>
                  <a:outerShdw blurRad="38100" dist="38100" dir="2700000" algn="tl">
                    <a:srgbClr val="000000">
                      <a:alpha val="43137"/>
                    </a:srgbClr>
                  </a:outerShdw>
                </a:effectLst>
              </a:rPr>
              <a:t/>
            </a:r>
            <a:br>
              <a:rPr lang="ar-EG" sz="4400" dirty="0" smtClean="0">
                <a:solidFill>
                  <a:srgbClr val="FFFF00"/>
                </a:solidFill>
                <a:effectLst>
                  <a:outerShdw blurRad="38100" dist="38100" dir="2700000" algn="tl">
                    <a:srgbClr val="000000">
                      <a:alpha val="43137"/>
                    </a:srgbClr>
                  </a:outerShdw>
                </a:effectLst>
              </a:rPr>
            </a:br>
            <a:r>
              <a:rPr lang="ar-EG" sz="4400" dirty="0" smtClean="0">
                <a:solidFill>
                  <a:srgbClr val="FFFF00"/>
                </a:solidFill>
                <a:effectLst>
                  <a:outerShdw blurRad="38100" dist="38100" dir="2700000" algn="tl">
                    <a:srgbClr val="000000">
                      <a:alpha val="43137"/>
                    </a:srgbClr>
                  </a:outerShdw>
                </a:effectLst>
              </a:rPr>
              <a:t/>
            </a:r>
            <a:br>
              <a:rPr lang="ar-EG" sz="4400" dirty="0" smtClean="0">
                <a:solidFill>
                  <a:srgbClr val="FFFF00"/>
                </a:solidFill>
                <a:effectLst>
                  <a:outerShdw blurRad="38100" dist="38100" dir="2700000" algn="tl">
                    <a:srgbClr val="000000">
                      <a:alpha val="43137"/>
                    </a:srgbClr>
                  </a:outerShdw>
                </a:effectLst>
              </a:rPr>
            </a:br>
            <a:r>
              <a:rPr lang="ar-EG" sz="4400" dirty="0" smtClean="0">
                <a:solidFill>
                  <a:srgbClr val="FFFF00"/>
                </a:solidFill>
                <a:effectLst>
                  <a:outerShdw blurRad="38100" dist="38100" dir="2700000" algn="tl">
                    <a:srgbClr val="000000">
                      <a:alpha val="43137"/>
                    </a:srgbClr>
                  </a:outerShdw>
                </a:effectLst>
              </a:rPr>
              <a:t>مادة</a:t>
            </a:r>
            <a:br>
              <a:rPr lang="ar-EG" sz="4400" dirty="0" smtClean="0">
                <a:solidFill>
                  <a:srgbClr val="FFFF00"/>
                </a:solidFill>
                <a:effectLst>
                  <a:outerShdw blurRad="38100" dist="38100" dir="2700000" algn="tl">
                    <a:srgbClr val="000000">
                      <a:alpha val="43137"/>
                    </a:srgbClr>
                  </a:outerShdw>
                </a:effectLst>
              </a:rPr>
            </a:br>
            <a:r>
              <a:rPr lang="ar-EG" sz="4400" dirty="0" smtClean="0">
                <a:solidFill>
                  <a:srgbClr val="FFFF00"/>
                </a:solidFill>
                <a:effectLst>
                  <a:outerShdw blurRad="38100" dist="38100" dir="2700000" algn="tl">
                    <a:srgbClr val="000000">
                      <a:alpha val="43137"/>
                    </a:srgbClr>
                  </a:outerShdw>
                </a:effectLst>
              </a:rPr>
              <a:t>تأويل النصوص</a:t>
            </a:r>
            <a:endParaRPr lang="ar-EG" sz="4400" dirty="0">
              <a:solidFill>
                <a:srgbClr val="FFFF00"/>
              </a:solidFill>
              <a:effectLst>
                <a:outerShdw blurRad="38100" dist="38100" dir="2700000" algn="tl">
                  <a:srgbClr val="000000">
                    <a:alpha val="43137"/>
                  </a:srgbClr>
                </a:outerShdw>
              </a:effectLst>
            </a:endParaRPr>
          </a:p>
        </p:txBody>
      </p:sp>
      <p:sp>
        <p:nvSpPr>
          <p:cNvPr id="3" name="عنوان فرعي 2"/>
          <p:cNvSpPr>
            <a:spLocks noGrp="1"/>
          </p:cNvSpPr>
          <p:nvPr>
            <p:ph type="subTitle" idx="1"/>
          </p:nvPr>
        </p:nvSpPr>
        <p:spPr>
          <a:xfrm>
            <a:off x="1371600" y="3500438"/>
            <a:ext cx="6400800" cy="1714512"/>
          </a:xfrm>
        </p:spPr>
        <p:txBody>
          <a:bodyPr>
            <a:normAutofit/>
          </a:bodyPr>
          <a:lstStyle/>
          <a:p>
            <a:pPr algn="ctr"/>
            <a:r>
              <a:rPr lang="ar-EG" sz="2800" dirty="0" smtClean="0"/>
              <a:t>أ.د/ </a:t>
            </a:r>
            <a:r>
              <a:rPr lang="ar-EG" sz="2800" dirty="0" smtClean="0"/>
              <a:t>محمد مهدي غالي</a:t>
            </a:r>
            <a:endParaRPr lang="ar-EG" sz="2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1428736"/>
            <a:ext cx="7772400" cy="1571636"/>
          </a:xfrm>
        </p:spPr>
        <p:txBody>
          <a:bodyPr>
            <a:noAutofit/>
          </a:bodyPr>
          <a:lstStyle/>
          <a:p>
            <a:pPr algn="ctr"/>
            <a:r>
              <a:rPr lang="en-US" sz="4000" dirty="0" smtClean="0">
                <a:solidFill>
                  <a:srgbClr val="FFFF00"/>
                </a:solidFill>
                <a:effectLst>
                  <a:outerShdw blurRad="38100" dist="38100" dir="2700000" algn="tl">
                    <a:srgbClr val="000000">
                      <a:alpha val="43137"/>
                    </a:srgbClr>
                  </a:outerShdw>
                </a:effectLst>
              </a:rPr>
              <a:t/>
            </a:r>
            <a:br>
              <a:rPr lang="en-US" sz="4000" dirty="0" smtClean="0">
                <a:solidFill>
                  <a:srgbClr val="FFFF00"/>
                </a:solidFill>
                <a:effectLst>
                  <a:outerShdw blurRad="38100" dist="38100" dir="2700000" algn="tl">
                    <a:srgbClr val="000000">
                      <a:alpha val="43137"/>
                    </a:srgbClr>
                  </a:outerShdw>
                </a:effectLst>
              </a:rPr>
            </a:br>
            <a:r>
              <a:rPr lang="en-US" sz="4000" dirty="0" smtClean="0">
                <a:solidFill>
                  <a:srgbClr val="FFFF00"/>
                </a:solidFill>
                <a:effectLst>
                  <a:outerShdw blurRad="38100" dist="38100" dir="2700000" algn="tl">
                    <a:srgbClr val="000000">
                      <a:alpha val="43137"/>
                    </a:srgbClr>
                  </a:outerShdw>
                </a:effectLst>
              </a:rPr>
              <a:t/>
            </a:r>
            <a:br>
              <a:rPr lang="en-US" sz="4000" dirty="0" smtClean="0">
                <a:solidFill>
                  <a:srgbClr val="FFFF00"/>
                </a:solidFill>
                <a:effectLst>
                  <a:outerShdw blurRad="38100" dist="38100" dir="2700000" algn="tl">
                    <a:srgbClr val="000000">
                      <a:alpha val="43137"/>
                    </a:srgbClr>
                  </a:outerShdw>
                </a:effectLst>
              </a:rPr>
            </a:br>
            <a:r>
              <a:rPr lang="en-US" sz="4000" dirty="0" smtClean="0">
                <a:solidFill>
                  <a:srgbClr val="FFFF00"/>
                </a:solidFill>
                <a:effectLst>
                  <a:outerShdw blurRad="38100" dist="38100" dir="2700000" algn="tl">
                    <a:srgbClr val="000000">
                      <a:alpha val="43137"/>
                    </a:srgbClr>
                  </a:outerShdw>
                </a:effectLst>
              </a:rPr>
              <a:t/>
            </a:r>
            <a:br>
              <a:rPr lang="en-US" sz="4000" dirty="0" smtClean="0">
                <a:solidFill>
                  <a:srgbClr val="FFFF00"/>
                </a:solidFill>
                <a:effectLst>
                  <a:outerShdw blurRad="38100" dist="38100" dir="2700000" algn="tl">
                    <a:srgbClr val="000000">
                      <a:alpha val="43137"/>
                    </a:srgbClr>
                  </a:outerShdw>
                </a:effectLst>
              </a:rPr>
            </a:br>
            <a:r>
              <a:rPr lang="ar-EG" sz="3200" dirty="0" smtClean="0">
                <a:solidFill>
                  <a:schemeClr val="tx1"/>
                </a:solidFill>
                <a:effectLst>
                  <a:outerShdw blurRad="38100" dist="38100" dir="2700000" algn="tl">
                    <a:srgbClr val="000000">
                      <a:alpha val="43137"/>
                    </a:srgbClr>
                  </a:outerShdw>
                </a:effectLst>
              </a:rPr>
              <a:t>المحاضرة الثانية</a:t>
            </a:r>
            <a:r>
              <a:rPr lang="ar-EG" sz="4000" dirty="0" smtClean="0">
                <a:solidFill>
                  <a:srgbClr val="FFFF00"/>
                </a:solidFill>
                <a:effectLst>
                  <a:outerShdw blurRad="38100" dist="38100" dir="2700000" algn="tl">
                    <a:srgbClr val="000000">
                      <a:alpha val="43137"/>
                    </a:srgbClr>
                  </a:outerShdw>
                </a:effectLst>
              </a:rPr>
              <a:t/>
            </a:r>
            <a:br>
              <a:rPr lang="ar-EG" sz="4000" dirty="0" smtClean="0">
                <a:solidFill>
                  <a:srgbClr val="FFFF00"/>
                </a:solidFill>
                <a:effectLst>
                  <a:outerShdw blurRad="38100" dist="38100" dir="2700000" algn="tl">
                    <a:srgbClr val="000000">
                      <a:alpha val="43137"/>
                    </a:srgbClr>
                  </a:outerShdw>
                </a:effectLst>
              </a:rPr>
            </a:br>
            <a:r>
              <a:rPr lang="ar-EG" sz="4800" dirty="0" smtClean="0">
                <a:solidFill>
                  <a:srgbClr val="FFFF00"/>
                </a:solidFill>
                <a:effectLst>
                  <a:outerShdw blurRad="38100" dist="38100" dir="2700000" algn="tl">
                    <a:srgbClr val="000000">
                      <a:alpha val="43137"/>
                    </a:srgbClr>
                  </a:outerShdw>
                </a:effectLst>
              </a:rPr>
              <a:t> تعريفات حديثة </a:t>
            </a:r>
            <a:r>
              <a:rPr lang="ar-EG" sz="4800" dirty="0" err="1" smtClean="0">
                <a:solidFill>
                  <a:srgbClr val="FFFF00"/>
                </a:solidFill>
                <a:effectLst>
                  <a:outerShdw blurRad="38100" dist="38100" dir="2700000" algn="tl">
                    <a:srgbClr val="000000">
                      <a:alpha val="43137"/>
                    </a:srgbClr>
                  </a:outerShdw>
                </a:effectLst>
              </a:rPr>
              <a:t>للهرمنيوطيقا</a:t>
            </a:r>
            <a:endParaRPr lang="ar-EG" sz="4000" dirty="0" smtClean="0">
              <a:solidFill>
                <a:srgbClr val="FFFF00"/>
              </a:solidFill>
              <a:effectLst>
                <a:outerShdw blurRad="38100" dist="38100" dir="2700000" algn="tl">
                  <a:srgbClr val="000000">
                    <a:alpha val="43137"/>
                  </a:srgbClr>
                </a:outerShdw>
              </a:effectLst>
            </a:endParaRPr>
          </a:p>
        </p:txBody>
      </p:sp>
      <p:sp>
        <p:nvSpPr>
          <p:cNvPr id="3" name="عنوان فرعي 2"/>
          <p:cNvSpPr>
            <a:spLocks noGrp="1"/>
          </p:cNvSpPr>
          <p:nvPr>
            <p:ph type="subTitle" idx="1"/>
          </p:nvPr>
        </p:nvSpPr>
        <p:spPr>
          <a:xfrm>
            <a:off x="1371600" y="3500438"/>
            <a:ext cx="6400800" cy="1143008"/>
          </a:xfrm>
        </p:spPr>
        <p:txBody>
          <a:bodyPr>
            <a:normAutofit fontScale="92500" lnSpcReduction="20000"/>
          </a:bodyPr>
          <a:lstStyle/>
          <a:p>
            <a:pPr algn="ctr"/>
            <a:r>
              <a:rPr lang="ar-EG" dirty="0" err="1" smtClean="0"/>
              <a:t>الهرمنيوطيقا</a:t>
            </a:r>
            <a:r>
              <a:rPr lang="ar-EG" dirty="0" smtClean="0"/>
              <a:t> بوصفها علم الفهم اللغوي</a:t>
            </a:r>
          </a:p>
          <a:p>
            <a:pPr algn="ctr"/>
            <a:r>
              <a:rPr lang="ar-EG" dirty="0" smtClean="0"/>
              <a:t>و</a:t>
            </a:r>
          </a:p>
          <a:p>
            <a:pPr algn="ctr"/>
            <a:r>
              <a:rPr lang="ar-EG" dirty="0" err="1" smtClean="0"/>
              <a:t>الهرمنيوطيقا</a:t>
            </a:r>
            <a:r>
              <a:rPr lang="ar-EG" dirty="0" smtClean="0"/>
              <a:t> بوصفها الأساس المنهجي للعلوم الإنسانية</a:t>
            </a:r>
            <a:endParaRPr lang="ar-EG"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939784"/>
          </a:xfrm>
        </p:spPr>
        <p:txBody>
          <a:bodyPr>
            <a:normAutofit/>
          </a:bodyPr>
          <a:lstStyle/>
          <a:p>
            <a:pPr lvl="0" algn="r"/>
            <a:r>
              <a:rPr lang="ar-SA" sz="3200" b="1" dirty="0" err="1" smtClean="0">
                <a:solidFill>
                  <a:srgbClr val="FF0000"/>
                </a:solidFill>
              </a:rPr>
              <a:t>الهرمنيوطيقا</a:t>
            </a:r>
            <a:r>
              <a:rPr lang="ar-SA" sz="3200" b="1" dirty="0" smtClean="0">
                <a:solidFill>
                  <a:srgbClr val="FF0000"/>
                </a:solidFill>
              </a:rPr>
              <a:t> بوصفها علم الفهم اللغوي</a:t>
            </a:r>
            <a:endParaRPr lang="en-US" sz="3200" dirty="0">
              <a:solidFill>
                <a:srgbClr val="FF0000"/>
              </a:solidFill>
            </a:endParaRPr>
          </a:p>
        </p:txBody>
      </p:sp>
      <p:sp>
        <p:nvSpPr>
          <p:cNvPr id="4" name="عنصر نائب للمحتوى 3"/>
          <p:cNvSpPr>
            <a:spLocks noGrp="1"/>
          </p:cNvSpPr>
          <p:nvPr>
            <p:ph idx="1"/>
          </p:nvPr>
        </p:nvSpPr>
        <p:spPr>
          <a:xfrm>
            <a:off x="457200" y="1571612"/>
            <a:ext cx="8229600" cy="4752988"/>
          </a:xfrm>
        </p:spPr>
        <p:txBody>
          <a:bodyPr>
            <a:normAutofit/>
          </a:bodyPr>
          <a:lstStyle/>
          <a:p>
            <a:pPr algn="just"/>
            <a:r>
              <a:rPr lang="ar-SA" dirty="0" smtClean="0"/>
              <a:t>يُعزى إلى </a:t>
            </a:r>
            <a:r>
              <a:rPr lang="ar-SA" dirty="0" err="1" smtClean="0"/>
              <a:t>أشلايرماخر</a:t>
            </a:r>
            <a:r>
              <a:rPr lang="ar-SA" dirty="0" smtClean="0"/>
              <a:t> </a:t>
            </a:r>
            <a:r>
              <a:rPr lang="en-US" dirty="0" err="1" smtClean="0"/>
              <a:t>Schleirmacher</a:t>
            </a:r>
            <a:r>
              <a:rPr lang="en-US" dirty="0" smtClean="0"/>
              <a:t> </a:t>
            </a:r>
            <a:r>
              <a:rPr lang="ar-SA" dirty="0" smtClean="0"/>
              <a:t>(1768- 1834م) أنه أعاد تصور </a:t>
            </a:r>
            <a:r>
              <a:rPr lang="ar-SA" dirty="0" err="1" smtClean="0"/>
              <a:t>الهرمنيوطيقا</a:t>
            </a:r>
            <a:r>
              <a:rPr lang="ar-SA" dirty="0" smtClean="0"/>
              <a:t> على أنها "علم" الفهم، يتضمن مثل هذا المفهوم نقدًا جذريٍّا لوجهة النظر </a:t>
            </a:r>
            <a:r>
              <a:rPr lang="ar-SA" dirty="0" err="1" smtClean="0"/>
              <a:t>الفيلولوجية</a:t>
            </a:r>
            <a:r>
              <a:rPr lang="ar-SA" dirty="0" smtClean="0"/>
              <a:t> "الفقهية اللغوية"؛ لأنه يسعى إلى تجاوز مفهوم </a:t>
            </a:r>
            <a:r>
              <a:rPr lang="ar-SA" dirty="0" err="1" smtClean="0"/>
              <a:t>الهرمنيوطيقا</a:t>
            </a:r>
            <a:r>
              <a:rPr lang="ar-SA" dirty="0" smtClean="0"/>
              <a:t> على أنها مجموع قواعد وجعلها مترابطة </a:t>
            </a:r>
            <a:r>
              <a:rPr lang="ar-SA" dirty="0" err="1" smtClean="0"/>
              <a:t>نسقيٍّا</a:t>
            </a:r>
            <a:r>
              <a:rPr lang="ar-SA" dirty="0" smtClean="0"/>
              <a:t>، أي جعلها علمًا يصف الشروط اللازمة للفهم في أي حوار كان، كانت ثمرة هذا السعي لا مجرد </a:t>
            </a:r>
            <a:r>
              <a:rPr lang="ar-SA" dirty="0" err="1" smtClean="0"/>
              <a:t>هرمنيوطيقا</a:t>
            </a:r>
            <a:r>
              <a:rPr lang="ar-SA" dirty="0" smtClean="0"/>
              <a:t> </a:t>
            </a:r>
            <a:r>
              <a:rPr lang="ar-SA" dirty="0" err="1" smtClean="0"/>
              <a:t>فيلولوجية</a:t>
            </a:r>
            <a:r>
              <a:rPr lang="ar-SA" dirty="0" smtClean="0"/>
              <a:t> بل "</a:t>
            </a:r>
            <a:r>
              <a:rPr lang="ar-SA" dirty="0" err="1" smtClean="0"/>
              <a:t>هرمنيوطيقا</a:t>
            </a:r>
            <a:r>
              <a:rPr lang="ar-SA" dirty="0" smtClean="0"/>
              <a:t> عامة" يمكن لمبادئها أن تقدم أساسًا لتأويل النصوص بجميع أنواعها.</a:t>
            </a:r>
            <a:endParaRPr lang="en-US" dirty="0" smtClean="0"/>
          </a:p>
          <a:p>
            <a:pPr algn="just"/>
            <a:endParaRPr lang="ar-EG"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796908"/>
          </a:xfrm>
        </p:spPr>
        <p:txBody>
          <a:bodyPr>
            <a:normAutofit/>
          </a:bodyPr>
          <a:lstStyle/>
          <a:p>
            <a:pPr algn="r"/>
            <a:r>
              <a:rPr lang="ar-EG" sz="1400" b="1" dirty="0" smtClean="0">
                <a:solidFill>
                  <a:srgbClr val="FF0000"/>
                </a:solidFill>
              </a:rPr>
              <a:t>تابع المحاضرة الثانية</a:t>
            </a:r>
            <a:endParaRPr lang="ar-EG" sz="1400" b="1" dirty="0">
              <a:solidFill>
                <a:srgbClr val="FF0000"/>
              </a:solidFill>
            </a:endParaRPr>
          </a:p>
        </p:txBody>
      </p:sp>
      <p:sp>
        <p:nvSpPr>
          <p:cNvPr id="4" name="عنصر نائب للمحتوى 3"/>
          <p:cNvSpPr>
            <a:spLocks noGrp="1"/>
          </p:cNvSpPr>
          <p:nvPr>
            <p:ph idx="1"/>
          </p:nvPr>
        </p:nvSpPr>
        <p:spPr>
          <a:xfrm>
            <a:off x="457200" y="1428736"/>
            <a:ext cx="8229600" cy="4895864"/>
          </a:xfrm>
        </p:spPr>
        <p:txBody>
          <a:bodyPr/>
          <a:lstStyle/>
          <a:p>
            <a:pPr algn="just"/>
            <a:r>
              <a:rPr lang="ar-SA" dirty="0" smtClean="0"/>
              <a:t> يعد مفهوم "</a:t>
            </a:r>
            <a:r>
              <a:rPr lang="ar-SA" dirty="0" err="1" smtClean="0"/>
              <a:t>الهرمنيوطيقا</a:t>
            </a:r>
            <a:r>
              <a:rPr lang="ar-SA" dirty="0" smtClean="0"/>
              <a:t> العامة" مَعلمًا على الطريق وأذانًا ببداية </a:t>
            </a:r>
            <a:r>
              <a:rPr lang="ar-SA" dirty="0" err="1" smtClean="0"/>
              <a:t>الهرمنيوطيقا</a:t>
            </a:r>
            <a:r>
              <a:rPr lang="ar-SA" dirty="0" smtClean="0"/>
              <a:t> غير المتخصصة، ولأول مرة يتم تعريف </a:t>
            </a:r>
            <a:r>
              <a:rPr lang="ar-SA" dirty="0" err="1" smtClean="0"/>
              <a:t>الهرمنيوطيقا</a:t>
            </a:r>
            <a:r>
              <a:rPr lang="ar-SA" dirty="0" smtClean="0"/>
              <a:t> على أنها دراسة الفهم ذاته، ولعل من الجائز أن نقول إن </a:t>
            </a:r>
            <a:r>
              <a:rPr lang="ar-SA" dirty="0" err="1" smtClean="0"/>
              <a:t>الهرمنيوطيقا</a:t>
            </a:r>
            <a:r>
              <a:rPr lang="ar-SA" dirty="0" smtClean="0"/>
              <a:t> الخالصة هنا تنحدر من أبويها التاريخيَّيْن</a:t>
            </a:r>
            <a:r>
              <a:rPr lang="en-US" dirty="0" smtClean="0"/>
              <a:t>: </a:t>
            </a:r>
            <a:r>
              <a:rPr lang="ar-SA" dirty="0" smtClean="0"/>
              <a:t>إنها سليلة التفسير الإنجيلي وفقه اللغة الكلاسيكي</a:t>
            </a:r>
            <a:r>
              <a:rPr lang="en-US" dirty="0" smtClean="0"/>
              <a:t>.</a:t>
            </a:r>
            <a:endParaRPr lang="ar-EG"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154098"/>
          </a:xfrm>
        </p:spPr>
        <p:txBody>
          <a:bodyPr>
            <a:normAutofit/>
          </a:bodyPr>
          <a:lstStyle/>
          <a:p>
            <a:pPr algn="r"/>
            <a:r>
              <a:rPr lang="ar-SA" sz="3200" b="1" dirty="0" err="1" smtClean="0">
                <a:solidFill>
                  <a:srgbClr val="FF0000"/>
                </a:solidFill>
              </a:rPr>
              <a:t>الهرمنيوطيقا</a:t>
            </a:r>
            <a:r>
              <a:rPr lang="ar-SA" sz="3200" b="1" dirty="0" smtClean="0">
                <a:solidFill>
                  <a:srgbClr val="FF0000"/>
                </a:solidFill>
              </a:rPr>
              <a:t> </a:t>
            </a:r>
            <a:r>
              <a:rPr lang="ar-SA" sz="3200" b="1" dirty="0" smtClean="0">
                <a:solidFill>
                  <a:srgbClr val="FF0000"/>
                </a:solidFill>
              </a:rPr>
              <a:t>بوصفها الأساس المنهجي للعلوم الإنسانية </a:t>
            </a:r>
            <a:endParaRPr lang="ar-EG" sz="3200" b="1" dirty="0">
              <a:solidFill>
                <a:srgbClr val="FF0000"/>
              </a:solidFill>
            </a:endParaRPr>
          </a:p>
        </p:txBody>
      </p:sp>
      <p:sp>
        <p:nvSpPr>
          <p:cNvPr id="4" name="عنصر نائب للمحتوى 3"/>
          <p:cNvSpPr>
            <a:spLocks noGrp="1"/>
          </p:cNvSpPr>
          <p:nvPr>
            <p:ph idx="1"/>
          </p:nvPr>
        </p:nvSpPr>
        <p:spPr>
          <a:xfrm>
            <a:off x="457200" y="1785926"/>
            <a:ext cx="8229600" cy="4538674"/>
          </a:xfrm>
        </p:spPr>
        <p:txBody>
          <a:bodyPr/>
          <a:lstStyle/>
          <a:p>
            <a:pPr algn="just"/>
            <a:r>
              <a:rPr lang="ar-SA" dirty="0" smtClean="0"/>
              <a:t>كان </a:t>
            </a:r>
            <a:r>
              <a:rPr lang="ar-SA" dirty="0" err="1" smtClean="0"/>
              <a:t>فيلهلم</a:t>
            </a:r>
            <a:r>
              <a:rPr lang="ar-SA" dirty="0" smtClean="0"/>
              <a:t> </a:t>
            </a:r>
            <a:r>
              <a:rPr lang="ar-SA" dirty="0" err="1" smtClean="0"/>
              <a:t>دلتاي</a:t>
            </a:r>
            <a:r>
              <a:rPr lang="ar-SA" dirty="0" smtClean="0"/>
              <a:t> </a:t>
            </a:r>
            <a:r>
              <a:rPr lang="en-US" dirty="0" smtClean="0"/>
              <a:t> W. </a:t>
            </a:r>
            <a:r>
              <a:rPr lang="en-US" dirty="0" err="1" smtClean="0"/>
              <a:t>Dilthey</a:t>
            </a:r>
            <a:r>
              <a:rPr lang="ar-SA" dirty="0" smtClean="0"/>
              <a:t>(1833- 1911م) كاتب سيرة </a:t>
            </a:r>
            <a:r>
              <a:rPr lang="ar-SA" dirty="0" err="1" smtClean="0"/>
              <a:t>شلايرماخر</a:t>
            </a:r>
            <a:r>
              <a:rPr lang="ar-SA" dirty="0" smtClean="0"/>
              <a:t>، واحدًا من عظام الفكر الفلسفي في أواخر القرن التاسع عشر، رأى </a:t>
            </a:r>
            <a:r>
              <a:rPr lang="ar-SA" dirty="0" err="1" smtClean="0"/>
              <a:t>دلتاي</a:t>
            </a:r>
            <a:r>
              <a:rPr lang="ar-SA" dirty="0" smtClean="0"/>
              <a:t> في </a:t>
            </a:r>
            <a:r>
              <a:rPr lang="ar-SA" dirty="0" err="1" smtClean="0"/>
              <a:t>الهرمنيوطيقا</a:t>
            </a:r>
            <a:r>
              <a:rPr lang="ar-SA" dirty="0" smtClean="0"/>
              <a:t> ذلك المبحث المركزي الذي يمكن أن يقدم الأساس الذي تقوم عليه جميع العلوم الروحية "الإنسانية" </a:t>
            </a:r>
            <a:r>
              <a:rPr lang="en-US" dirty="0" err="1" smtClean="0"/>
              <a:t>Geisteswissenschaften</a:t>
            </a:r>
            <a:r>
              <a:rPr lang="en-US" dirty="0" smtClean="0"/>
              <a:t> </a:t>
            </a:r>
            <a:r>
              <a:rPr lang="ar-SA" dirty="0" smtClean="0"/>
              <a:t>أي جميع المباحث التي تنصب على فهم أفعال الإنسان وكتاباته وفنه</a:t>
            </a:r>
            <a:r>
              <a:rPr lang="en-US" dirty="0" smtClean="0"/>
              <a:t>.	</a:t>
            </a:r>
            <a:endParaRPr lang="ar-EG"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796908"/>
          </a:xfrm>
        </p:spPr>
        <p:txBody>
          <a:bodyPr>
            <a:normAutofit/>
          </a:bodyPr>
          <a:lstStyle/>
          <a:p>
            <a:pPr algn="r"/>
            <a:r>
              <a:rPr lang="ar-EG" sz="1400" b="1" dirty="0" smtClean="0">
                <a:solidFill>
                  <a:srgbClr val="FF0000"/>
                </a:solidFill>
              </a:rPr>
              <a:t>تابع المحاضرة الثانية</a:t>
            </a:r>
            <a:endParaRPr lang="ar-EG" sz="1400" b="1" dirty="0">
              <a:solidFill>
                <a:srgbClr val="FF0000"/>
              </a:solidFill>
            </a:endParaRPr>
          </a:p>
        </p:txBody>
      </p:sp>
      <p:sp>
        <p:nvSpPr>
          <p:cNvPr id="4" name="عنصر نائب للمحتوى 3"/>
          <p:cNvSpPr>
            <a:spLocks noGrp="1"/>
          </p:cNvSpPr>
          <p:nvPr>
            <p:ph idx="1"/>
          </p:nvPr>
        </p:nvSpPr>
        <p:spPr>
          <a:xfrm>
            <a:off x="457200" y="1428736"/>
            <a:ext cx="8229600" cy="4895864"/>
          </a:xfrm>
        </p:spPr>
        <p:txBody>
          <a:bodyPr>
            <a:normAutofit/>
          </a:bodyPr>
          <a:lstStyle/>
          <a:p>
            <a:pPr algn="just"/>
            <a:r>
              <a:rPr lang="ar-SA" dirty="0" smtClean="0"/>
              <a:t>لكي نؤول أي تعبير عظيم للحياة الإنسانية يلزمنا، في رأي </a:t>
            </a:r>
            <a:r>
              <a:rPr lang="ar-SA" dirty="0" err="1" smtClean="0"/>
              <a:t>دلتاي</a:t>
            </a:r>
            <a:r>
              <a:rPr lang="ar-SA" dirty="0" smtClean="0"/>
              <a:t>، فعلٌ من الفهم التاريخي، وهي عملية تختلف جوهريٍّا عن الفهم العلمي </a:t>
            </a:r>
            <a:r>
              <a:rPr lang="ar-SA" dirty="0" err="1" smtClean="0"/>
              <a:t>التكميمي</a:t>
            </a:r>
            <a:r>
              <a:rPr lang="ar-SA" dirty="0" smtClean="0"/>
              <a:t> للعالم الطبيعي، ذلك أن ما نقوم </a:t>
            </a:r>
            <a:r>
              <a:rPr lang="ar-SA" dirty="0" err="1" smtClean="0"/>
              <a:t>به</a:t>
            </a:r>
            <a:r>
              <a:rPr lang="ar-SA" dirty="0" smtClean="0"/>
              <a:t> في هذه العملية من الفهم التاريخي هو معرفةٌ شخصيةٌ بما </a:t>
            </a:r>
            <a:r>
              <a:rPr lang="ar-SA" dirty="0" err="1" smtClean="0"/>
              <a:t>يعنيهكائن</a:t>
            </a:r>
            <a:r>
              <a:rPr lang="ar-SA" dirty="0" smtClean="0"/>
              <a:t> إنساني آخر، يكمن الفرق بين العلوم الطبيعية والعلوم الثقافية، في رأي </a:t>
            </a:r>
            <a:r>
              <a:rPr lang="ar-SA" dirty="0" err="1" smtClean="0"/>
              <a:t>دلتاي</a:t>
            </a:r>
            <a:r>
              <a:rPr lang="ar-SA" dirty="0" smtClean="0"/>
              <a:t>، في موضوع الدراسة من جهة وفي طريقة الدراسة أو منهجها من جهة أخرى، موضوع العلوم الطبيعية هو أشياء العالم بينما موضوع العلوم الثقافية هو الشخص الآخر أو الأشخاص الآخرون، أما الفارق في المنهج فقد أوجزه </a:t>
            </a:r>
            <a:r>
              <a:rPr lang="ar-SA" dirty="0" err="1" smtClean="0"/>
              <a:t>دلتاي</a:t>
            </a:r>
            <a:r>
              <a:rPr lang="ar-SA" dirty="0" smtClean="0"/>
              <a:t> في مقولتي</a:t>
            </a:r>
            <a:r>
              <a:rPr lang="en-US" dirty="0" smtClean="0"/>
              <a:t>:</a:t>
            </a:r>
          </a:p>
          <a:p>
            <a:pPr lvl="0" algn="just"/>
            <a:r>
              <a:rPr lang="ar-EG" dirty="0" smtClean="0"/>
              <a:t>"التفسير" </a:t>
            </a:r>
            <a:r>
              <a:rPr lang="en-US" dirty="0" smtClean="0"/>
              <a:t>Explanation</a:t>
            </a:r>
          </a:p>
          <a:p>
            <a:pPr lvl="0" algn="just"/>
            <a:r>
              <a:rPr lang="ar-SA" dirty="0" smtClean="0"/>
              <a:t>"الفهم" </a:t>
            </a:r>
            <a:r>
              <a:rPr lang="en-US" dirty="0" smtClean="0"/>
              <a:t>Understanding </a:t>
            </a:r>
          </a:p>
          <a:p>
            <a:pPr algn="just"/>
            <a:endParaRPr lang="ar-EG"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296020"/>
          </a:xfrm>
        </p:spPr>
        <p:txBody>
          <a:bodyPr>
            <a:normAutofit/>
          </a:bodyPr>
          <a:lstStyle/>
          <a:p>
            <a:pPr algn="r"/>
            <a:r>
              <a:rPr lang="ar-EG" sz="1600" b="1" dirty="0" smtClean="0">
                <a:solidFill>
                  <a:srgbClr val="FF0000"/>
                </a:solidFill>
              </a:rPr>
              <a:t>تابع المحاضرة الثانية</a:t>
            </a:r>
            <a:endParaRPr lang="ar-EG" sz="1600" b="1" dirty="0">
              <a:solidFill>
                <a:srgbClr val="FF0000"/>
              </a:solidFill>
            </a:endParaRPr>
          </a:p>
        </p:txBody>
      </p:sp>
      <p:sp>
        <p:nvSpPr>
          <p:cNvPr id="3" name="عنصر نائب للمحتوى 2"/>
          <p:cNvSpPr>
            <a:spLocks noGrp="1"/>
          </p:cNvSpPr>
          <p:nvPr>
            <p:ph idx="1"/>
          </p:nvPr>
        </p:nvSpPr>
        <p:spPr>
          <a:xfrm>
            <a:off x="457200" y="1214422"/>
            <a:ext cx="8229600" cy="5110178"/>
          </a:xfrm>
        </p:spPr>
        <p:txBody>
          <a:bodyPr>
            <a:normAutofit/>
          </a:bodyPr>
          <a:lstStyle/>
          <a:p>
            <a:pPr algn="just"/>
            <a:r>
              <a:rPr lang="ar-SA" dirty="0" smtClean="0"/>
              <a:t>تضطلع العلوم بتفسير الطبيعة بينما تنصرف الدراسات الإنسانية إلى فهم تعبيرات الحياة، العلوم الطبيعية تفسر موضوعها من خلال الروابط "السببية" </a:t>
            </a:r>
            <a:r>
              <a:rPr lang="en-US" dirty="0" smtClean="0"/>
              <a:t>Causal</a:t>
            </a:r>
            <a:r>
              <a:rPr lang="ar-EG" dirty="0" smtClean="0"/>
              <a:t>: إنها "تعرف" موضوعها "من الخارج"، </a:t>
            </a:r>
            <a:r>
              <a:rPr lang="ar-SA" dirty="0" smtClean="0"/>
              <a:t>ويبقى موضوعها غريبًا عن العالم الإنسان، أما "الفهم" فهو في المقابل "يعرف" موضوعه "كائن إنساني أو إنتاج إنساني" "من الداخل": إن بمقدوري أن أعرف الحياة </a:t>
            </a:r>
            <a:r>
              <a:rPr lang="ar-SA" dirty="0" err="1" smtClean="0"/>
              <a:t>الباطنة</a:t>
            </a:r>
            <a:r>
              <a:rPr lang="ar-SA" dirty="0" smtClean="0"/>
              <a:t> لشخص آخر لأنني أيضًا شخص، ليست هذه معرفة بالروابط السببية بل معرفة بشبكة من المعاني مماثلة لشبكة المعاني التي أفهم </a:t>
            </a:r>
            <a:r>
              <a:rPr lang="ar-SA" dirty="0" err="1" smtClean="0"/>
              <a:t>بها</a:t>
            </a:r>
            <a:r>
              <a:rPr lang="ar-SA" dirty="0" smtClean="0"/>
              <a:t> نفسي</a:t>
            </a:r>
            <a:r>
              <a:rPr lang="en-US" dirty="0" smtClean="0"/>
              <a:t>.</a:t>
            </a:r>
          </a:p>
          <a:p>
            <a:pPr algn="just"/>
            <a:endParaRPr lang="ar-EG"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367458"/>
          </a:xfrm>
        </p:spPr>
        <p:txBody>
          <a:bodyPr>
            <a:normAutofit/>
          </a:bodyPr>
          <a:lstStyle/>
          <a:p>
            <a:pPr algn="r"/>
            <a:r>
              <a:rPr lang="ar-EG" sz="1600" b="1" dirty="0" smtClean="0">
                <a:solidFill>
                  <a:srgbClr val="FF0000"/>
                </a:solidFill>
              </a:rPr>
              <a:t>تابع المحاضرة الثانية</a:t>
            </a:r>
            <a:endParaRPr lang="ar-EG" sz="1600" b="1" dirty="0">
              <a:solidFill>
                <a:srgbClr val="FF0000"/>
              </a:solidFill>
            </a:endParaRPr>
          </a:p>
        </p:txBody>
      </p:sp>
      <p:sp>
        <p:nvSpPr>
          <p:cNvPr id="3" name="عنصر نائب للمحتوى 2"/>
          <p:cNvSpPr>
            <a:spLocks noGrp="1"/>
          </p:cNvSpPr>
          <p:nvPr>
            <p:ph idx="1"/>
          </p:nvPr>
        </p:nvSpPr>
        <p:spPr>
          <a:xfrm>
            <a:off x="457200" y="1357298"/>
            <a:ext cx="8229600" cy="4967302"/>
          </a:xfrm>
        </p:spPr>
        <p:txBody>
          <a:bodyPr>
            <a:normAutofit/>
          </a:bodyPr>
          <a:lstStyle/>
          <a:p>
            <a:pPr algn="just"/>
            <a:r>
              <a:rPr lang="ar-SA" dirty="0" smtClean="0"/>
              <a:t>ذهب </a:t>
            </a:r>
            <a:r>
              <a:rPr lang="ar-SA" dirty="0" err="1" smtClean="0"/>
              <a:t>دلتاي</a:t>
            </a:r>
            <a:r>
              <a:rPr lang="ar-SA" dirty="0" smtClean="0"/>
              <a:t> إلى أن العلوم الإنسانية يلزمها "نقد" آخر للعقل يقدم للفهم التاريخي ما قدمه كانْت في</a:t>
            </a:r>
            <a:r>
              <a:rPr lang="ar-EG" dirty="0" smtClean="0"/>
              <a:t> " </a:t>
            </a:r>
            <a:r>
              <a:rPr lang="ar-SA" dirty="0" smtClean="0"/>
              <a:t>نقد العقل الخالص" للعلوم الطبيعية؛ ذلك هو "نقد العقل التاريخي."</a:t>
            </a:r>
            <a:endParaRPr lang="en-US" dirty="0" smtClean="0"/>
          </a:p>
          <a:p>
            <a:pPr algn="just"/>
            <a:r>
              <a:rPr lang="ar-SA" dirty="0" smtClean="0"/>
              <a:t>  </a:t>
            </a:r>
            <a:r>
              <a:rPr lang="ar-SA" dirty="0" smtClean="0"/>
              <a:t>ففي </a:t>
            </a:r>
            <a:r>
              <a:rPr lang="ar-SA" dirty="0" smtClean="0"/>
              <a:t>مرحلة مبكرة من تطوره الفكري حاول </a:t>
            </a:r>
            <a:r>
              <a:rPr lang="ar-SA" dirty="0" err="1" smtClean="0"/>
              <a:t>دلتاي</a:t>
            </a:r>
            <a:r>
              <a:rPr lang="ar-SA" dirty="0" smtClean="0"/>
              <a:t> أن يؤسس نقده على </a:t>
            </a:r>
            <a:r>
              <a:rPr lang="ar-SA" dirty="0" smtClean="0"/>
              <a:t>صيغة</a:t>
            </a:r>
            <a:r>
              <a:rPr lang="ar-EG" dirty="0" smtClean="0"/>
              <a:t> </a:t>
            </a:r>
            <a:r>
              <a:rPr lang="ar-SA" dirty="0" smtClean="0"/>
              <a:t>محورة </a:t>
            </a:r>
            <a:r>
              <a:rPr lang="ar-SA" dirty="0" smtClean="0"/>
              <a:t>من علم النفس، ولما كان علم النفس مبحثًا غير تاريخي فقد كانت </a:t>
            </a:r>
            <a:r>
              <a:rPr lang="ar-SA" dirty="0" smtClean="0"/>
              <a:t>محاولاته</a:t>
            </a:r>
            <a:r>
              <a:rPr lang="ar-EG" dirty="0" smtClean="0"/>
              <a:t> </a:t>
            </a:r>
            <a:r>
              <a:rPr lang="ar-SA" dirty="0" smtClean="0"/>
              <a:t>معوقة </a:t>
            </a:r>
            <a:r>
              <a:rPr lang="ar-SA" dirty="0" smtClean="0"/>
              <a:t>منذ البداية، انصرف </a:t>
            </a:r>
            <a:r>
              <a:rPr lang="ar-SA" dirty="0" err="1" smtClean="0"/>
              <a:t>دلتاي</a:t>
            </a:r>
            <a:r>
              <a:rPr lang="ar-SA" dirty="0" smtClean="0"/>
              <a:t> عن هذه المحاولة المبكرة، ووجد في </a:t>
            </a:r>
            <a:r>
              <a:rPr lang="ar-SA" dirty="0" err="1" smtClean="0"/>
              <a:t>الهرمنيوطيقا</a:t>
            </a:r>
            <a:r>
              <a:rPr lang="ar-SA" dirty="0" smtClean="0"/>
              <a:t> </a:t>
            </a:r>
            <a:r>
              <a:rPr lang="ar-EG" dirty="0" smtClean="0"/>
              <a:t>ـ </a:t>
            </a:r>
            <a:r>
              <a:rPr lang="ar-SA" dirty="0" smtClean="0"/>
              <a:t>بوصفها مبحثًا معنيٍّا بالتأويل، وبالتحديد تأويل موضوع تاريخي دائمًا وهو النص </a:t>
            </a:r>
            <a:r>
              <a:rPr lang="ar-SA" dirty="0" err="1" smtClean="0"/>
              <a:t>ـ</a:t>
            </a:r>
            <a:r>
              <a:rPr lang="ar-SA" dirty="0" smtClean="0"/>
              <a:t> </a:t>
            </a:r>
            <a:r>
              <a:rPr lang="ar-SA" dirty="0" smtClean="0"/>
              <a:t>وجد </a:t>
            </a:r>
            <a:r>
              <a:rPr lang="ar-SA" dirty="0" smtClean="0"/>
              <a:t>فيها الأساس الأكثر إنسانيةً وتاريخية لمحاولته الرامية إلى صياغة منهج </a:t>
            </a:r>
            <a:r>
              <a:rPr lang="ar-SA" dirty="0" smtClean="0"/>
              <a:t>إنساني</a:t>
            </a:r>
            <a:r>
              <a:rPr lang="ar-EG" dirty="0" smtClean="0"/>
              <a:t> </a:t>
            </a:r>
            <a:r>
              <a:rPr lang="ar-SA" dirty="0" smtClean="0"/>
              <a:t>حق </a:t>
            </a:r>
            <a:r>
              <a:rPr lang="ar-SA" dirty="0" smtClean="0"/>
              <a:t>للعلوم الروحية (الإنسانية/ الثقافية) </a:t>
            </a:r>
            <a:r>
              <a:rPr lang="en-US" dirty="0" err="1" smtClean="0"/>
              <a:t>Geisteswissenschaften</a:t>
            </a:r>
            <a:r>
              <a:rPr lang="ar-SA" dirty="0" smtClean="0"/>
              <a:t>.</a:t>
            </a:r>
            <a:endParaRPr lang="en-US" dirty="0" smtClean="0"/>
          </a:p>
          <a:p>
            <a:pPr algn="just"/>
            <a:endParaRPr lang="ar-EG"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533400" y="1142984"/>
            <a:ext cx="7681938" cy="2143140"/>
          </a:xfrm>
        </p:spPr>
        <p:txBody>
          <a:bodyPr>
            <a:normAutofit/>
          </a:bodyPr>
          <a:lstStyle/>
          <a:p>
            <a:pPr algn="ctr"/>
            <a:r>
              <a:rPr lang="ar-EG" sz="3600" dirty="0" smtClean="0">
                <a:solidFill>
                  <a:schemeClr val="tx1"/>
                </a:solidFill>
                <a:effectLst>
                  <a:outerShdw blurRad="38100" dist="38100" dir="2700000" algn="tl">
                    <a:srgbClr val="000000">
                      <a:alpha val="43137"/>
                    </a:srgbClr>
                  </a:outerShdw>
                </a:effectLst>
              </a:rPr>
              <a:t>المحاضرة الثالثة</a:t>
            </a:r>
            <a:r>
              <a:rPr lang="ar-EG" dirty="0" smtClean="0">
                <a:solidFill>
                  <a:srgbClr val="FFFF00"/>
                </a:solidFill>
                <a:effectLst>
                  <a:outerShdw blurRad="38100" dist="38100" dir="2700000" algn="tl">
                    <a:srgbClr val="000000">
                      <a:alpha val="43137"/>
                    </a:srgbClr>
                  </a:outerShdw>
                </a:effectLst>
              </a:rPr>
              <a:t/>
            </a:r>
            <a:br>
              <a:rPr lang="ar-EG" dirty="0" smtClean="0">
                <a:solidFill>
                  <a:srgbClr val="FFFF00"/>
                </a:solidFill>
                <a:effectLst>
                  <a:outerShdw blurRad="38100" dist="38100" dir="2700000" algn="tl">
                    <a:srgbClr val="000000">
                      <a:alpha val="43137"/>
                    </a:srgbClr>
                  </a:outerShdw>
                </a:effectLst>
              </a:rPr>
            </a:br>
            <a:r>
              <a:rPr lang="ar-EG" sz="6000" dirty="0" smtClean="0">
                <a:solidFill>
                  <a:srgbClr val="FFFF00"/>
                </a:solidFill>
                <a:effectLst>
                  <a:outerShdw blurRad="38100" dist="38100" dir="2700000" algn="tl">
                    <a:srgbClr val="000000">
                      <a:alpha val="43137"/>
                    </a:srgbClr>
                  </a:outerShdw>
                </a:effectLst>
              </a:rPr>
              <a:t> تعريفات حديثة </a:t>
            </a:r>
            <a:r>
              <a:rPr lang="ar-EG" sz="6000" dirty="0" err="1" smtClean="0">
                <a:solidFill>
                  <a:srgbClr val="FFFF00"/>
                </a:solidFill>
                <a:effectLst>
                  <a:outerShdw blurRad="38100" dist="38100" dir="2700000" algn="tl">
                    <a:srgbClr val="000000">
                      <a:alpha val="43137"/>
                    </a:srgbClr>
                  </a:outerShdw>
                </a:effectLst>
              </a:rPr>
              <a:t>للهرمنيوطيقا</a:t>
            </a:r>
            <a:endParaRPr lang="ar-EG" dirty="0"/>
          </a:p>
        </p:txBody>
      </p:sp>
      <p:sp>
        <p:nvSpPr>
          <p:cNvPr id="3" name="عنوان فرعي 2"/>
          <p:cNvSpPr>
            <a:spLocks noGrp="1"/>
          </p:cNvSpPr>
          <p:nvPr>
            <p:ph type="subTitle" idx="1"/>
          </p:nvPr>
        </p:nvSpPr>
        <p:spPr>
          <a:xfrm>
            <a:off x="533400" y="3643314"/>
            <a:ext cx="7854696" cy="1337822"/>
          </a:xfrm>
        </p:spPr>
        <p:txBody>
          <a:bodyPr/>
          <a:lstStyle/>
          <a:p>
            <a:pPr algn="ctr"/>
            <a:r>
              <a:rPr lang="ar-EG" dirty="0" err="1" smtClean="0"/>
              <a:t>الهرمنيوطيقا</a:t>
            </a:r>
            <a:r>
              <a:rPr lang="ar-EG" dirty="0" smtClean="0"/>
              <a:t> بوصفها </a:t>
            </a:r>
            <a:r>
              <a:rPr lang="ar-EG" dirty="0" err="1" smtClean="0"/>
              <a:t>فينومينولوجيا</a:t>
            </a:r>
            <a:r>
              <a:rPr lang="ar-EG" dirty="0" smtClean="0"/>
              <a:t> ”</a:t>
            </a:r>
            <a:r>
              <a:rPr lang="ar-EG" dirty="0" err="1" smtClean="0"/>
              <a:t>الدازاين</a:t>
            </a:r>
            <a:r>
              <a:rPr lang="ar-EG" dirty="0" smtClean="0"/>
              <a:t>“ </a:t>
            </a:r>
            <a:r>
              <a:rPr lang="ar-EG" dirty="0" err="1" smtClean="0"/>
              <a:t>وفينومينولوجيا</a:t>
            </a:r>
            <a:r>
              <a:rPr lang="ar-EG" dirty="0" smtClean="0"/>
              <a:t> الفهم الوجودي</a:t>
            </a:r>
            <a:endParaRPr lang="ar-EG"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581772"/>
          </a:xfrm>
        </p:spPr>
        <p:txBody>
          <a:bodyPr>
            <a:noAutofit/>
          </a:bodyPr>
          <a:lstStyle/>
          <a:p>
            <a:pPr lvl="0" algn="r"/>
            <a:r>
              <a:rPr lang="ar-SA" sz="3200" b="1" dirty="0" err="1" smtClean="0">
                <a:solidFill>
                  <a:srgbClr val="FF0000"/>
                </a:solidFill>
              </a:rPr>
              <a:t>الهرمنيوطيقا</a:t>
            </a:r>
            <a:r>
              <a:rPr lang="ar-SA" sz="3200" b="1" dirty="0" smtClean="0">
                <a:solidFill>
                  <a:srgbClr val="FF0000"/>
                </a:solidFill>
              </a:rPr>
              <a:t> بوصفها </a:t>
            </a:r>
            <a:r>
              <a:rPr lang="ar-SA" sz="3200" b="1" dirty="0" err="1" smtClean="0">
                <a:solidFill>
                  <a:srgbClr val="FF0000"/>
                </a:solidFill>
              </a:rPr>
              <a:t>فينومينولوجيا</a:t>
            </a:r>
            <a:r>
              <a:rPr lang="ar-SA" sz="3200" b="1" dirty="0" smtClean="0">
                <a:solidFill>
                  <a:srgbClr val="FF0000"/>
                </a:solidFill>
              </a:rPr>
              <a:t> "</a:t>
            </a:r>
            <a:r>
              <a:rPr lang="ar-SA" sz="3200" b="1" dirty="0" err="1" smtClean="0">
                <a:solidFill>
                  <a:srgbClr val="FF0000"/>
                </a:solidFill>
              </a:rPr>
              <a:t>الدازاين</a:t>
            </a:r>
            <a:r>
              <a:rPr lang="ar-SA" sz="3200" b="1" dirty="0" smtClean="0">
                <a:solidFill>
                  <a:srgbClr val="FF0000"/>
                </a:solidFill>
              </a:rPr>
              <a:t>" </a:t>
            </a:r>
            <a:r>
              <a:rPr lang="ar-SA" sz="3200" b="1" dirty="0" err="1" smtClean="0">
                <a:solidFill>
                  <a:srgbClr val="FF0000"/>
                </a:solidFill>
              </a:rPr>
              <a:t>وفينومينولوجيا</a:t>
            </a:r>
            <a:r>
              <a:rPr lang="ar-SA" sz="3200" b="1" dirty="0" smtClean="0">
                <a:solidFill>
                  <a:srgbClr val="FF0000"/>
                </a:solidFill>
              </a:rPr>
              <a:t> الفهم الوجودي</a:t>
            </a:r>
            <a:endParaRPr lang="en-US" sz="3200" dirty="0">
              <a:solidFill>
                <a:srgbClr val="FF0000"/>
              </a:solidFill>
            </a:endParaRPr>
          </a:p>
        </p:txBody>
      </p:sp>
      <p:sp>
        <p:nvSpPr>
          <p:cNvPr id="4" name="عنصر نائب للمحتوى 3"/>
          <p:cNvSpPr>
            <a:spLocks noGrp="1"/>
          </p:cNvSpPr>
          <p:nvPr>
            <p:ph idx="1"/>
          </p:nvPr>
        </p:nvSpPr>
        <p:spPr/>
        <p:txBody>
          <a:bodyPr>
            <a:normAutofit/>
          </a:bodyPr>
          <a:lstStyle/>
          <a:p>
            <a:pPr algn="just"/>
            <a:r>
              <a:rPr lang="ar-SA" dirty="0" smtClean="0"/>
              <a:t>في التحامه بالمشكلة </a:t>
            </a:r>
            <a:r>
              <a:rPr lang="ar-SA" dirty="0" err="1" smtClean="0"/>
              <a:t>الأنطولوجية</a:t>
            </a:r>
            <a:r>
              <a:rPr lang="ar-SA" dirty="0" smtClean="0"/>
              <a:t> التفت مارتن </a:t>
            </a:r>
            <a:r>
              <a:rPr lang="ar-SA" dirty="0" err="1" smtClean="0"/>
              <a:t>هيدجر</a:t>
            </a:r>
            <a:r>
              <a:rPr lang="ar-SA" dirty="0" smtClean="0"/>
              <a:t> </a:t>
            </a:r>
            <a:r>
              <a:rPr lang="en-US" dirty="0" smtClean="0"/>
              <a:t>Martin Heidegger</a:t>
            </a:r>
            <a:r>
              <a:rPr lang="ar-SA" dirty="0" smtClean="0"/>
              <a:t> (1889 / 1976) إلى المنهج </a:t>
            </a:r>
            <a:r>
              <a:rPr lang="ar-SA" dirty="0" err="1" smtClean="0"/>
              <a:t>الفينومينولوجي</a:t>
            </a:r>
            <a:r>
              <a:rPr lang="ar-SA" dirty="0" smtClean="0"/>
              <a:t> لأستاذه </a:t>
            </a:r>
            <a:r>
              <a:rPr lang="ar-SA" dirty="0" err="1" smtClean="0"/>
              <a:t>إدموند</a:t>
            </a:r>
            <a:r>
              <a:rPr lang="ar-SA" dirty="0" smtClean="0"/>
              <a:t> </a:t>
            </a:r>
            <a:r>
              <a:rPr lang="ar-SA" dirty="0" err="1" smtClean="0"/>
              <a:t>هسرل</a:t>
            </a:r>
            <a:r>
              <a:rPr lang="ar-SA" dirty="0" smtClean="0"/>
              <a:t> </a:t>
            </a:r>
            <a:r>
              <a:rPr lang="en-US" dirty="0" smtClean="0"/>
              <a:t>E. Husserl</a:t>
            </a:r>
            <a:r>
              <a:rPr lang="ar-EG" dirty="0" smtClean="0"/>
              <a:t>، </a:t>
            </a:r>
            <a:r>
              <a:rPr lang="ar-SA" dirty="0" smtClean="0"/>
              <a:t>وقدم </a:t>
            </a:r>
            <a:r>
              <a:rPr lang="ar-SA" dirty="0" smtClean="0"/>
              <a:t>دراسة </a:t>
            </a:r>
            <a:r>
              <a:rPr lang="ar-SA" dirty="0" err="1" smtClean="0"/>
              <a:t>فينومينولوجية</a:t>
            </a:r>
            <a:r>
              <a:rPr lang="ar-SA" dirty="0" smtClean="0"/>
              <a:t> للوجود اليومي للإنسان في العالم، ضمنها كتابه "الوجود والزمان" </a:t>
            </a:r>
            <a:r>
              <a:rPr lang="en-US" dirty="0" smtClean="0"/>
              <a:t>Being and Time</a:t>
            </a:r>
            <a:r>
              <a:rPr lang="ar-SA" dirty="0" smtClean="0"/>
              <a:t> (1927م) الذي يُعد اليوم تحفته الكبرى والمفتاح الحقيقي لفهم فكره الفلسفي، وقد أطلق </a:t>
            </a:r>
            <a:r>
              <a:rPr lang="ar-SA" dirty="0" err="1" smtClean="0"/>
              <a:t>هيدجر</a:t>
            </a:r>
            <a:r>
              <a:rPr lang="ar-SA" dirty="0" smtClean="0"/>
              <a:t> على التحليل الذي قدمه في</a:t>
            </a:r>
            <a:r>
              <a:rPr lang="ar-EG" dirty="0" smtClean="0"/>
              <a:t> "الوجود والزمان" اسم "</a:t>
            </a:r>
            <a:r>
              <a:rPr lang="ar-SA" dirty="0" err="1" smtClean="0"/>
              <a:t>هرمنيوطيقا</a:t>
            </a:r>
            <a:r>
              <a:rPr lang="ar-SA" dirty="0" smtClean="0"/>
              <a:t> </a:t>
            </a:r>
            <a:r>
              <a:rPr lang="ar-SA" dirty="0" err="1" smtClean="0"/>
              <a:t>الدازاين</a:t>
            </a:r>
            <a:r>
              <a:rPr lang="ar-SA" dirty="0" smtClean="0"/>
              <a:t>"</a:t>
            </a:r>
            <a:endParaRPr lang="ar-EG"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224582"/>
          </a:xfrm>
        </p:spPr>
        <p:txBody>
          <a:bodyPr>
            <a:noAutofit/>
          </a:bodyPr>
          <a:lstStyle/>
          <a:p>
            <a:pPr algn="r"/>
            <a:r>
              <a:rPr lang="ar-EG" sz="1400" b="1" dirty="0" smtClean="0">
                <a:solidFill>
                  <a:srgbClr val="FF0000"/>
                </a:solidFill>
              </a:rPr>
              <a:t>تابع المحاضرة الثالثة</a:t>
            </a:r>
            <a:endParaRPr lang="ar-EG" sz="1400" b="1" dirty="0">
              <a:solidFill>
                <a:srgbClr val="FF0000"/>
              </a:solidFill>
            </a:endParaRPr>
          </a:p>
        </p:txBody>
      </p:sp>
      <p:sp>
        <p:nvSpPr>
          <p:cNvPr id="4" name="عنصر نائب للمحتوى 3"/>
          <p:cNvSpPr>
            <a:spLocks noGrp="1"/>
          </p:cNvSpPr>
          <p:nvPr>
            <p:ph idx="1"/>
          </p:nvPr>
        </p:nvSpPr>
        <p:spPr>
          <a:xfrm>
            <a:off x="457200" y="1214422"/>
            <a:ext cx="8229600" cy="5110178"/>
          </a:xfrm>
        </p:spPr>
        <p:txBody>
          <a:bodyPr>
            <a:normAutofit/>
          </a:bodyPr>
          <a:lstStyle/>
          <a:p>
            <a:pPr algn="just"/>
            <a:r>
              <a:rPr lang="ar-SA" dirty="0" smtClean="0"/>
              <a:t>لا تشير </a:t>
            </a:r>
            <a:r>
              <a:rPr lang="ar-SA" dirty="0" err="1" smtClean="0"/>
              <a:t>الهرمنيوطيقا</a:t>
            </a:r>
            <a:r>
              <a:rPr lang="ar-SA" dirty="0" smtClean="0"/>
              <a:t> في هذا السياق إلى علم (أو قواعد) تأويل النصوص، ولا إلى منهج للعلوم الروحية (الإنسانية)، وإنما تشير إلى تبيان </a:t>
            </a:r>
            <a:r>
              <a:rPr lang="ar-SA" dirty="0" err="1" smtClean="0"/>
              <a:t>فينومينولوجي</a:t>
            </a:r>
            <a:r>
              <a:rPr lang="ar-SA" dirty="0" smtClean="0"/>
              <a:t> للوجود الإنساني ذاته، يشير تحليل "</a:t>
            </a:r>
            <a:r>
              <a:rPr lang="ar-SA" dirty="0" err="1" smtClean="0"/>
              <a:t>هيدجر</a:t>
            </a:r>
            <a:r>
              <a:rPr lang="ar-SA" dirty="0" smtClean="0"/>
              <a:t>" إلى أن "الفهم" </a:t>
            </a:r>
            <a:r>
              <a:rPr lang="ar-SA" dirty="0" err="1" smtClean="0"/>
              <a:t>و</a:t>
            </a:r>
            <a:r>
              <a:rPr lang="ar-SA" dirty="0" smtClean="0"/>
              <a:t>"التأمل" هما طريقتان، أو أسلوبان، لوجود الإنسان، ليس الفهم شيئًا يفعله الإنسان بل هو شيء يكونه</a:t>
            </a:r>
            <a:r>
              <a:rPr lang="en-US" dirty="0" smtClean="0"/>
              <a:t>! </a:t>
            </a:r>
            <a:r>
              <a:rPr lang="ar-SA" dirty="0" smtClean="0"/>
              <a:t>ومن ثم يتكشف تأويل </a:t>
            </a:r>
            <a:r>
              <a:rPr lang="ar-SA" dirty="0" err="1" smtClean="0"/>
              <a:t>الدازاين</a:t>
            </a:r>
            <a:r>
              <a:rPr lang="ar-SA" dirty="0" smtClean="0"/>
              <a:t> عند </a:t>
            </a:r>
            <a:r>
              <a:rPr lang="ar-SA" dirty="0" err="1" smtClean="0"/>
              <a:t>هيدجر</a:t>
            </a:r>
            <a:r>
              <a:rPr lang="ar-SA" dirty="0" smtClean="0"/>
              <a:t>، وبخاصة بقدر ما يمثل </a:t>
            </a:r>
            <a:r>
              <a:rPr lang="ar-SA" dirty="0" err="1" smtClean="0"/>
              <a:t>أنطولوجيا</a:t>
            </a:r>
            <a:r>
              <a:rPr lang="ar-SA" dirty="0" smtClean="0"/>
              <a:t> الفهم، يتكشف أيضًا عن أنه </a:t>
            </a:r>
            <a:r>
              <a:rPr lang="ar-SA" dirty="0" err="1" smtClean="0"/>
              <a:t>هرمنيوطيقا</a:t>
            </a:r>
            <a:r>
              <a:rPr lang="ar-SA" dirty="0" smtClean="0"/>
              <a:t>، لقد كان بحثه </a:t>
            </a:r>
            <a:r>
              <a:rPr lang="ar-SA" dirty="0" err="1" smtClean="0"/>
              <a:t>هرمنيوطيقيٍّا</a:t>
            </a:r>
            <a:r>
              <a:rPr lang="ar-SA" dirty="0" smtClean="0"/>
              <a:t> في المحتوى وفي المنهج أيضًا</a:t>
            </a:r>
            <a:r>
              <a:rPr lang="en-US" dirty="0" smtClean="0"/>
              <a:t>.</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1214423"/>
            <a:ext cx="2212848" cy="1143008"/>
          </a:xfrm>
        </p:spPr>
        <p:txBody>
          <a:bodyPr>
            <a:normAutofit fontScale="90000"/>
          </a:bodyPr>
          <a:lstStyle/>
          <a:p>
            <a:pPr algn="r"/>
            <a:r>
              <a:rPr lang="ar-EG" dirty="0" smtClean="0"/>
              <a:t>جامعة بنها</a:t>
            </a:r>
            <a:br>
              <a:rPr lang="ar-EG" dirty="0" smtClean="0"/>
            </a:br>
            <a:r>
              <a:rPr lang="ar-EG" dirty="0" smtClean="0"/>
              <a:t>كلية الآداب </a:t>
            </a:r>
            <a:br>
              <a:rPr lang="ar-EG" dirty="0" smtClean="0"/>
            </a:br>
            <a:r>
              <a:rPr lang="ar-EG" dirty="0" smtClean="0"/>
              <a:t>قسم اللغة العربية</a:t>
            </a:r>
            <a:br>
              <a:rPr lang="ar-EG" dirty="0" smtClean="0"/>
            </a:br>
            <a:r>
              <a:rPr lang="ar-EG" dirty="0" smtClean="0"/>
              <a:t>الدراسات العليا</a:t>
            </a:r>
            <a:br>
              <a:rPr lang="ar-EG" dirty="0" smtClean="0"/>
            </a:br>
            <a:r>
              <a:rPr lang="ar-EG" dirty="0" smtClean="0"/>
              <a:t>  (</a:t>
            </a:r>
            <a:r>
              <a:rPr lang="ar-EG" dirty="0" err="1" smtClean="0"/>
              <a:t>دكتوراة</a:t>
            </a:r>
            <a:r>
              <a:rPr lang="ar-EG" dirty="0" smtClean="0"/>
              <a:t>)</a:t>
            </a:r>
            <a:endParaRPr lang="ar-EG" dirty="0"/>
          </a:p>
        </p:txBody>
      </p:sp>
      <p:sp>
        <p:nvSpPr>
          <p:cNvPr id="3" name="عنصر نائب للنص 2"/>
          <p:cNvSpPr>
            <a:spLocks noGrp="1"/>
          </p:cNvSpPr>
          <p:nvPr>
            <p:ph type="body" sz="half" idx="2"/>
          </p:nvPr>
        </p:nvSpPr>
        <p:spPr>
          <a:xfrm>
            <a:off x="609600" y="4962385"/>
            <a:ext cx="962004" cy="45719"/>
          </a:xfrm>
        </p:spPr>
        <p:txBody>
          <a:bodyPr>
            <a:normAutofit fontScale="25000" lnSpcReduction="20000"/>
          </a:bodyPr>
          <a:lstStyle/>
          <a:p>
            <a:endParaRPr lang="ar-EG" dirty="0"/>
          </a:p>
        </p:txBody>
      </p:sp>
      <p:pic>
        <p:nvPicPr>
          <p:cNvPr id="5" name="عنصر نائب للصورة 4" descr="1.png"/>
          <p:cNvPicPr>
            <a:picLocks noGrp="1" noChangeAspect="1"/>
          </p:cNvPicPr>
          <p:nvPr>
            <p:ph type="pic" idx="1"/>
          </p:nvPr>
        </p:nvPicPr>
        <p:blipFill>
          <a:blip r:embed="rId2"/>
          <a:srcRect t="8463" b="8463"/>
          <a:stretch>
            <a:fillRect/>
          </a:stretch>
        </p:blipFill>
        <p:spPr>
          <a:xfrm>
            <a:off x="3071802" y="1893781"/>
            <a:ext cx="5072098" cy="3964111"/>
          </a:xfr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224582"/>
          </a:xfrm>
        </p:spPr>
        <p:txBody>
          <a:bodyPr>
            <a:noAutofit/>
          </a:bodyPr>
          <a:lstStyle/>
          <a:p>
            <a:pPr algn="r"/>
            <a:r>
              <a:rPr lang="ar-EG" sz="1400" b="1" dirty="0" smtClean="0">
                <a:solidFill>
                  <a:srgbClr val="FF0000"/>
                </a:solidFill>
              </a:rPr>
              <a:t>تابع المحاضرة الثالثة</a:t>
            </a:r>
            <a:endParaRPr lang="ar-EG" sz="1400" b="1" dirty="0">
              <a:solidFill>
                <a:srgbClr val="FF0000"/>
              </a:solidFill>
            </a:endParaRPr>
          </a:p>
        </p:txBody>
      </p:sp>
      <p:sp>
        <p:nvSpPr>
          <p:cNvPr id="4" name="عنصر نائب للمحتوى 3"/>
          <p:cNvSpPr>
            <a:spLocks noGrp="1"/>
          </p:cNvSpPr>
          <p:nvPr>
            <p:ph idx="1"/>
          </p:nvPr>
        </p:nvSpPr>
        <p:spPr/>
        <p:txBody>
          <a:bodyPr/>
          <a:lstStyle/>
          <a:p>
            <a:pPr algn="just"/>
            <a:r>
              <a:rPr lang="ar-SA" dirty="0" smtClean="0"/>
              <a:t>هكذا يُعمِّق </a:t>
            </a:r>
            <a:r>
              <a:rPr lang="ar-SA" dirty="0" err="1" smtClean="0"/>
              <a:t>هيدجر</a:t>
            </a:r>
            <a:r>
              <a:rPr lang="ar-SA" dirty="0" smtClean="0"/>
              <a:t> مفهوم </a:t>
            </a:r>
            <a:r>
              <a:rPr lang="ar-SA" dirty="0" err="1" smtClean="0"/>
              <a:t>الهرمنيوطيقا</a:t>
            </a:r>
            <a:r>
              <a:rPr lang="ar-SA" dirty="0" smtClean="0"/>
              <a:t> </a:t>
            </a:r>
            <a:r>
              <a:rPr lang="ar-SA" dirty="0" err="1" smtClean="0"/>
              <a:t>والهرمنيوطيقي</a:t>
            </a:r>
            <a:r>
              <a:rPr lang="ar-SA" dirty="0" smtClean="0"/>
              <a:t> في</a:t>
            </a:r>
            <a:r>
              <a:rPr lang="en-US" dirty="0" smtClean="0"/>
              <a:t>" </a:t>
            </a:r>
            <a:r>
              <a:rPr lang="ar-SA" dirty="0" smtClean="0"/>
              <a:t>الوجود والزمان</a:t>
            </a:r>
            <a:r>
              <a:rPr lang="ar-EG" dirty="0" smtClean="0"/>
              <a:t>" </a:t>
            </a:r>
            <a:r>
              <a:rPr lang="ar-SA" dirty="0" smtClean="0"/>
              <a:t>فيمثل ذلك منعطفًا هامٍّا في تطور، وفي تعريف، كل من لفظة "</a:t>
            </a:r>
            <a:r>
              <a:rPr lang="ar-SA" dirty="0" err="1" smtClean="0"/>
              <a:t>هرمنيوطيقا</a:t>
            </a:r>
            <a:r>
              <a:rPr lang="ar-SA" dirty="0" smtClean="0"/>
              <a:t>" ومجالها، وبضربة واحدة أصبحت </a:t>
            </a:r>
            <a:r>
              <a:rPr lang="ar-SA" dirty="0" err="1" smtClean="0"/>
              <a:t>الهرمنيوطيقا</a:t>
            </a:r>
            <a:r>
              <a:rPr lang="ar-SA" dirty="0" smtClean="0"/>
              <a:t> موصولة بالأبعاد </a:t>
            </a:r>
            <a:r>
              <a:rPr lang="ar-SA" dirty="0" err="1" smtClean="0"/>
              <a:t>الأنطولوجية</a:t>
            </a:r>
            <a:r>
              <a:rPr lang="ar-SA" dirty="0" smtClean="0"/>
              <a:t> للفهم، ومتوحدة في الوقت نفسه بالصنف الخاص من </a:t>
            </a:r>
            <a:r>
              <a:rPr lang="ar-SA" dirty="0" err="1" smtClean="0"/>
              <a:t>الفينومينولوجيا</a:t>
            </a:r>
            <a:r>
              <a:rPr lang="ar-SA" dirty="0" smtClean="0"/>
              <a:t> الذي أتى </a:t>
            </a:r>
            <a:r>
              <a:rPr lang="ar-SA" dirty="0" err="1" smtClean="0"/>
              <a:t>به</a:t>
            </a:r>
            <a:r>
              <a:rPr lang="ar-SA" dirty="0" smtClean="0"/>
              <a:t> </a:t>
            </a:r>
            <a:r>
              <a:rPr lang="ar-SA" dirty="0" err="1" smtClean="0"/>
              <a:t>هيدجر</a:t>
            </a:r>
            <a:r>
              <a:rPr lang="ar-SA" dirty="0" smtClean="0"/>
              <a:t>.</a:t>
            </a:r>
            <a:endParaRPr lang="en-US" dirty="0" smtClean="0"/>
          </a:p>
          <a:p>
            <a:pPr algn="just"/>
            <a:endParaRPr lang="ar-EG"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a:bodyPr>
          <a:lstStyle/>
          <a:p>
            <a:pPr algn="ctr"/>
            <a:r>
              <a:rPr lang="ar-EG" sz="4000" dirty="0" smtClean="0">
                <a:solidFill>
                  <a:schemeClr val="tx1"/>
                </a:solidFill>
              </a:rPr>
              <a:t>المحاضرة الرابعة</a:t>
            </a:r>
            <a:r>
              <a:rPr lang="ar-EG" sz="4000" dirty="0" smtClean="0">
                <a:solidFill>
                  <a:srgbClr val="FFFF00"/>
                </a:solidFill>
              </a:rPr>
              <a:t/>
            </a:r>
            <a:br>
              <a:rPr lang="ar-EG" sz="4000" dirty="0" smtClean="0">
                <a:solidFill>
                  <a:srgbClr val="FFFF00"/>
                </a:solidFill>
              </a:rPr>
            </a:br>
            <a:r>
              <a:rPr lang="ar-SA" sz="4000" dirty="0" smtClean="0">
                <a:solidFill>
                  <a:srgbClr val="FFFF00"/>
                </a:solidFill>
              </a:rPr>
              <a:t> </a:t>
            </a:r>
            <a:r>
              <a:rPr lang="ar-SA" sz="4000" dirty="0" err="1" smtClean="0">
                <a:solidFill>
                  <a:srgbClr val="FFFF00"/>
                </a:solidFill>
              </a:rPr>
              <a:t>كلادينيوس</a:t>
            </a:r>
            <a:r>
              <a:rPr lang="en-US" sz="4000" dirty="0" smtClean="0">
                <a:solidFill>
                  <a:srgbClr val="FFFF00"/>
                </a:solidFill>
              </a:rPr>
              <a:t>: </a:t>
            </a:r>
            <a:r>
              <a:rPr lang="ar-SA" sz="4000" dirty="0" err="1" smtClean="0">
                <a:solidFill>
                  <a:srgbClr val="FFFF00"/>
                </a:solidFill>
              </a:rPr>
              <a:t>الهرمنيوطيقا</a:t>
            </a:r>
            <a:r>
              <a:rPr lang="ar-SA" sz="4000" dirty="0" smtClean="0">
                <a:solidFill>
                  <a:srgbClr val="FFFF00"/>
                </a:solidFill>
              </a:rPr>
              <a:t> في </a:t>
            </a:r>
            <a:r>
              <a:rPr lang="ar-SA" sz="4000" dirty="0" err="1" smtClean="0">
                <a:solidFill>
                  <a:srgbClr val="FFFF00"/>
                </a:solidFill>
              </a:rPr>
              <a:t>عصرالتنوير</a:t>
            </a:r>
            <a:endParaRPr lang="ar-EG" dirty="0">
              <a:solidFill>
                <a:srgbClr val="FFFF00"/>
              </a:solidFill>
            </a:endParaRPr>
          </a:p>
        </p:txBody>
      </p:sp>
      <p:sp>
        <p:nvSpPr>
          <p:cNvPr id="3" name="عنوان فرعي 2"/>
          <p:cNvSpPr>
            <a:spLocks noGrp="1"/>
          </p:cNvSpPr>
          <p:nvPr>
            <p:ph type="subTitle" idx="1"/>
          </p:nvPr>
        </p:nvSpPr>
        <p:spPr>
          <a:xfrm flipH="1">
            <a:off x="428596" y="3786191"/>
            <a:ext cx="7929618" cy="1500198"/>
          </a:xfrm>
        </p:spPr>
        <p:txBody>
          <a:bodyPr>
            <a:normAutofit/>
          </a:bodyPr>
          <a:lstStyle/>
          <a:p>
            <a:pPr algn="ctr"/>
            <a:r>
              <a:rPr lang="ar-EG" dirty="0" smtClean="0"/>
              <a:t>العصر الوسيط </a:t>
            </a:r>
            <a:r>
              <a:rPr lang="ar-EG" dirty="0" err="1" smtClean="0"/>
              <a:t>ـ</a:t>
            </a:r>
            <a:r>
              <a:rPr lang="ar-EG" dirty="0" smtClean="0"/>
              <a:t>  عصر التنوير</a:t>
            </a:r>
            <a:endParaRPr lang="ar-EG"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00034" y="714356"/>
            <a:ext cx="8229600" cy="714380"/>
          </a:xfrm>
        </p:spPr>
        <p:txBody>
          <a:bodyPr>
            <a:noAutofit/>
          </a:bodyPr>
          <a:lstStyle/>
          <a:p>
            <a:pPr algn="r"/>
            <a:r>
              <a:rPr lang="ar-EG" sz="4000" b="1" dirty="0" smtClean="0">
                <a:solidFill>
                  <a:srgbClr val="FF0000"/>
                </a:solidFill>
              </a:rPr>
              <a:t>العصر الوسيط</a:t>
            </a:r>
            <a:endParaRPr lang="ar-EG" sz="4000" b="1" dirty="0">
              <a:solidFill>
                <a:srgbClr val="FF0000"/>
              </a:solidFill>
            </a:endParaRPr>
          </a:p>
        </p:txBody>
      </p:sp>
      <p:sp>
        <p:nvSpPr>
          <p:cNvPr id="4" name="عنصر نائب للمحتوى 3"/>
          <p:cNvSpPr>
            <a:spLocks noGrp="1"/>
          </p:cNvSpPr>
          <p:nvPr>
            <p:ph idx="1"/>
          </p:nvPr>
        </p:nvSpPr>
        <p:spPr/>
        <p:txBody>
          <a:bodyPr/>
          <a:lstStyle/>
          <a:p>
            <a:pPr>
              <a:buNone/>
            </a:pPr>
            <a:r>
              <a:rPr lang="ar-EG" dirty="0" smtClean="0"/>
              <a:t>     </a:t>
            </a:r>
            <a:r>
              <a:rPr lang="ar-SA" dirty="0" smtClean="0"/>
              <a:t>في </a:t>
            </a:r>
            <a:r>
              <a:rPr lang="ar-SA" dirty="0" smtClean="0"/>
              <a:t>العصر الوسيط ساد مفهوم المستويات الأربعة للمعنى في تفسير النصوص المقدسة</a:t>
            </a:r>
            <a:r>
              <a:rPr lang="en-US" dirty="0" smtClean="0"/>
              <a:t>:</a:t>
            </a:r>
          </a:p>
          <a:p>
            <a:pPr lvl="0"/>
            <a:r>
              <a:rPr lang="ar-SA" dirty="0" smtClean="0"/>
              <a:t>المعنى الحرفي </a:t>
            </a:r>
            <a:r>
              <a:rPr lang="en-US" dirty="0" smtClean="0"/>
              <a:t>Literal Meaning</a:t>
            </a:r>
          </a:p>
          <a:p>
            <a:pPr lvl="0"/>
            <a:r>
              <a:rPr lang="ar-SA" dirty="0" smtClean="0"/>
              <a:t>المعنى الرمزي (</a:t>
            </a:r>
            <a:r>
              <a:rPr lang="ar-SA" dirty="0" err="1" smtClean="0"/>
              <a:t>الاستعاري</a:t>
            </a:r>
            <a:r>
              <a:rPr lang="ar-SA" dirty="0" smtClean="0"/>
              <a:t>) </a:t>
            </a:r>
            <a:r>
              <a:rPr lang="en-US" dirty="0" smtClean="0"/>
              <a:t>Allegorical (Metaphorical Meaning)</a:t>
            </a:r>
          </a:p>
          <a:p>
            <a:pPr lvl="0"/>
            <a:r>
              <a:rPr lang="ar-SA" dirty="0" smtClean="0"/>
              <a:t>المعنى الباطني (الروحي) </a:t>
            </a:r>
            <a:r>
              <a:rPr lang="en-US" dirty="0" smtClean="0"/>
              <a:t>Anagogic (Spiritual Meaning)</a:t>
            </a:r>
          </a:p>
          <a:p>
            <a:pPr lvl="0"/>
            <a:r>
              <a:rPr lang="ar-SA" dirty="0" smtClean="0"/>
              <a:t>المعنى الخلقي </a:t>
            </a:r>
            <a:r>
              <a:rPr lang="en-US" dirty="0" smtClean="0"/>
              <a:t>Topological (Moral)</a:t>
            </a:r>
            <a:endParaRPr lang="ar-EG"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224582"/>
          </a:xfrm>
        </p:spPr>
        <p:txBody>
          <a:bodyPr>
            <a:noAutofit/>
          </a:bodyPr>
          <a:lstStyle/>
          <a:p>
            <a:pPr algn="r"/>
            <a:r>
              <a:rPr lang="ar-EG" sz="1400" b="1" dirty="0" smtClean="0">
                <a:solidFill>
                  <a:srgbClr val="FF0000"/>
                </a:solidFill>
              </a:rPr>
              <a:t>تابع المحاضرة الرابعة</a:t>
            </a:r>
            <a:endParaRPr lang="ar-EG" sz="1400" b="1" dirty="0"/>
          </a:p>
        </p:txBody>
      </p:sp>
      <p:sp>
        <p:nvSpPr>
          <p:cNvPr id="4" name="عنصر نائب للمحتوى 3"/>
          <p:cNvSpPr>
            <a:spLocks noGrp="1"/>
          </p:cNvSpPr>
          <p:nvPr>
            <p:ph idx="1"/>
          </p:nvPr>
        </p:nvSpPr>
        <p:spPr>
          <a:xfrm>
            <a:off x="457200" y="1285860"/>
            <a:ext cx="8229600" cy="5038740"/>
          </a:xfrm>
        </p:spPr>
        <p:txBody>
          <a:bodyPr>
            <a:normAutofit/>
          </a:bodyPr>
          <a:lstStyle/>
          <a:p>
            <a:pPr algn="just"/>
            <a:r>
              <a:rPr lang="ar-SA" dirty="0" smtClean="0"/>
              <a:t>وقد كان السائد قبل القديس أوغسطين هو المبادئ الثلاثة أو المحاور الثلاثة التي يدور عليها تفسير النصوص المقدسة؛ وأولها</a:t>
            </a:r>
            <a:r>
              <a:rPr lang="en-US" dirty="0" smtClean="0"/>
              <a:t>: </a:t>
            </a:r>
            <a:r>
              <a:rPr lang="ar-SA" dirty="0" smtClean="0"/>
              <a:t>هو الالتزام بحرفية النص </a:t>
            </a:r>
            <a:r>
              <a:rPr lang="en-US" dirty="0" smtClean="0"/>
              <a:t>Literal </a:t>
            </a:r>
            <a:r>
              <a:rPr lang="ar-SA" dirty="0" smtClean="0"/>
              <a:t>، أي ظاهر اللفظ، والثاني</a:t>
            </a:r>
            <a:r>
              <a:rPr lang="en-US" dirty="0" smtClean="0"/>
              <a:t>: </a:t>
            </a:r>
            <a:r>
              <a:rPr lang="ar-SA" dirty="0" smtClean="0"/>
              <a:t>هو المغزى الخُلقي </a:t>
            </a:r>
            <a:r>
              <a:rPr lang="en-US" dirty="0" smtClean="0"/>
              <a:t>Moral </a:t>
            </a:r>
            <a:r>
              <a:rPr lang="ar-SA" dirty="0" smtClean="0"/>
              <a:t>مبادئ السلوك المستقاة من النص، والثالث</a:t>
            </a:r>
            <a:r>
              <a:rPr lang="en-US" dirty="0" smtClean="0"/>
              <a:t>: </a:t>
            </a:r>
            <a:r>
              <a:rPr lang="ar-SA" dirty="0" smtClean="0"/>
              <a:t>هو الدلالة الروحية </a:t>
            </a:r>
            <a:r>
              <a:rPr lang="en-US" dirty="0" smtClean="0"/>
              <a:t>Spiritual </a:t>
            </a:r>
            <a:r>
              <a:rPr lang="ar-SA" dirty="0" smtClean="0"/>
              <a:t>أي الخاصة بالإيمان والراحة النفسية، وقد قام القديس أوغسطين بتعديل هذه المستويات الثلاثة فأصبحت</a:t>
            </a:r>
            <a:r>
              <a:rPr lang="en-US" dirty="0" smtClean="0"/>
              <a:t>: </a:t>
            </a:r>
            <a:r>
              <a:rPr lang="ar-SA" dirty="0" smtClean="0"/>
              <a:t>المعنى الحرفي، والمغزى الأخلاقي، والدلالة الرمزية، ثم التأويل الباطني </a:t>
            </a:r>
            <a:r>
              <a:rPr lang="en-US" dirty="0" smtClean="0"/>
              <a:t>Anagogical </a:t>
            </a:r>
            <a:r>
              <a:rPr lang="ar-SA" dirty="0" smtClean="0"/>
              <a:t>أو الروحي للنص المقدس، أي إنه عدل بعض الشيء في مفهوم القيمة الروحية للنص فجعله </a:t>
            </a:r>
            <a:r>
              <a:rPr lang="ar-SA" dirty="0" err="1" smtClean="0"/>
              <a:t>استشفافيٍّا</a:t>
            </a:r>
            <a:r>
              <a:rPr lang="ar-SA" dirty="0" smtClean="0"/>
              <a:t> يقوم على ما توحي </a:t>
            </a:r>
            <a:r>
              <a:rPr lang="ar-SA" dirty="0" err="1" smtClean="0"/>
              <a:t>به</a:t>
            </a:r>
            <a:r>
              <a:rPr lang="ar-SA" dirty="0" smtClean="0"/>
              <a:t> الكلمات لا على ما تعنيه، وأضاف الدلالة الرمزية</a:t>
            </a:r>
            <a:r>
              <a:rPr lang="en-US" dirty="0" smtClean="0"/>
              <a:t>.</a:t>
            </a:r>
          </a:p>
          <a:p>
            <a:pPr algn="just"/>
            <a:endParaRPr lang="ar-EG"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653210"/>
          </a:xfrm>
        </p:spPr>
        <p:txBody>
          <a:bodyPr>
            <a:normAutofit fontScale="90000"/>
          </a:bodyPr>
          <a:lstStyle/>
          <a:p>
            <a:pPr algn="r"/>
            <a:r>
              <a:rPr lang="ar-EG" sz="4000" b="1" dirty="0" smtClean="0">
                <a:solidFill>
                  <a:srgbClr val="FF0000"/>
                </a:solidFill>
              </a:rPr>
              <a:t>عصر التنوير</a:t>
            </a:r>
            <a:endParaRPr lang="ar-EG" sz="4000" b="1" dirty="0">
              <a:solidFill>
                <a:srgbClr val="FF0000"/>
              </a:solidFill>
            </a:endParaRPr>
          </a:p>
        </p:txBody>
      </p:sp>
      <p:sp>
        <p:nvSpPr>
          <p:cNvPr id="4" name="عنصر نائب للمحتوى 3"/>
          <p:cNvSpPr>
            <a:spLocks noGrp="1"/>
          </p:cNvSpPr>
          <p:nvPr>
            <p:ph idx="1"/>
          </p:nvPr>
        </p:nvSpPr>
        <p:spPr>
          <a:xfrm>
            <a:off x="457200" y="1428736"/>
            <a:ext cx="8229600" cy="4895864"/>
          </a:xfrm>
        </p:spPr>
        <p:txBody>
          <a:bodyPr>
            <a:normAutofit/>
          </a:bodyPr>
          <a:lstStyle/>
          <a:p>
            <a:pPr algn="just"/>
            <a:r>
              <a:rPr lang="ar-SA" dirty="0" smtClean="0"/>
              <a:t>يُعرف "</a:t>
            </a:r>
            <a:r>
              <a:rPr lang="ar-SA" dirty="0" err="1" smtClean="0"/>
              <a:t>عصرالتنوير</a:t>
            </a:r>
            <a:r>
              <a:rPr lang="ar-SA" dirty="0" smtClean="0"/>
              <a:t>" بأنه تلك الفترة من الفكر الأوروبي التي اتسمت بروح جديدة من الثقة بالعقل والشك في كل سلطة تقليدية، وبزوغ تدريجي لأفكار الحرية والديمقراطية وفصل السلطات، والتعويل على المنهج والتجربة، والتفاؤل والإيمان بالتقدم التاريخي البشري من خلال التربية وباستعمال العقل والالتزام بالموضوعية العلمية</a:t>
            </a:r>
            <a:r>
              <a:rPr lang="en-US" dirty="0" smtClean="0"/>
              <a:t>. </a:t>
            </a:r>
            <a:r>
              <a:rPr lang="ar-SA" dirty="0" smtClean="0"/>
              <a:t>بدأت إرهاصات التنوير في إنجلترا في القرن السابع عشر مع كتابات فرنسيس بيكون وتوماس </a:t>
            </a:r>
            <a:r>
              <a:rPr lang="ar-SA" dirty="0" err="1" smtClean="0"/>
              <a:t>هوبس</a:t>
            </a:r>
            <a:r>
              <a:rPr lang="ar-SA" dirty="0" smtClean="0"/>
              <a:t>، وفي فرنسا أيضًا مع كتابات ديكارت الذي أكد على قدرة العقل وحده، ودون عون من أي ملكة أخرى، على الوصول إلى جميع الحقائق العسيرة المنال، غير أن التنوير بلغ أوجه في القرن الثامن عشر وبخاصة في فرنسا مع "الموسوعيين"، وفي اسكتلندا مع ديفيد </a:t>
            </a:r>
            <a:r>
              <a:rPr lang="ar-SA" dirty="0" err="1" smtClean="0"/>
              <a:t>هيوم</a:t>
            </a:r>
            <a:r>
              <a:rPr lang="ar-SA" dirty="0" smtClean="0"/>
              <a:t> وآدم سميث، وفي ألمانيا مع </a:t>
            </a:r>
            <a:r>
              <a:rPr lang="ar-SA" dirty="0" err="1" smtClean="0"/>
              <a:t>إمانويل</a:t>
            </a:r>
            <a:r>
              <a:rPr lang="ar-SA" dirty="0" smtClean="0"/>
              <a:t> كانت، ويُعد "دستور الولايات المتحدة" بعامة هو التجسيد العيني الملموس لأفكار التنوير.</a:t>
            </a:r>
            <a:endParaRPr lang="en-US" dirty="0" smtClean="0"/>
          </a:p>
          <a:p>
            <a:pPr algn="just"/>
            <a:endParaRPr lang="ar-EG"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533400" y="1371600"/>
            <a:ext cx="7851648" cy="1343020"/>
          </a:xfrm>
        </p:spPr>
        <p:txBody>
          <a:bodyPr>
            <a:normAutofit/>
          </a:bodyPr>
          <a:lstStyle/>
          <a:p>
            <a:pPr algn="ctr"/>
            <a:r>
              <a:rPr lang="ar-EG" sz="4000" dirty="0" smtClean="0">
                <a:solidFill>
                  <a:schemeClr val="tx1"/>
                </a:solidFill>
              </a:rPr>
              <a:t>المحاضرة الخامسة</a:t>
            </a:r>
            <a:r>
              <a:rPr lang="ar-EG" sz="4000" dirty="0" smtClean="0"/>
              <a:t/>
            </a:r>
            <a:br>
              <a:rPr lang="ar-EG" sz="4000" dirty="0" smtClean="0"/>
            </a:br>
            <a:r>
              <a:rPr lang="ar-SA" sz="4000" dirty="0" smtClean="0">
                <a:solidFill>
                  <a:srgbClr val="FFFF00"/>
                </a:solidFill>
              </a:rPr>
              <a:t> </a:t>
            </a:r>
            <a:r>
              <a:rPr lang="ar-SA" sz="4000" dirty="0" err="1" smtClean="0">
                <a:solidFill>
                  <a:srgbClr val="FFFF00"/>
                </a:solidFill>
              </a:rPr>
              <a:t>كلادينيوس</a:t>
            </a:r>
            <a:r>
              <a:rPr lang="en-US" sz="4000" dirty="0" smtClean="0">
                <a:solidFill>
                  <a:srgbClr val="FFFF00"/>
                </a:solidFill>
              </a:rPr>
              <a:t>: </a:t>
            </a:r>
            <a:r>
              <a:rPr lang="ar-SA" sz="4000" dirty="0" err="1" smtClean="0">
                <a:solidFill>
                  <a:srgbClr val="FFFF00"/>
                </a:solidFill>
              </a:rPr>
              <a:t>الهرمنيوطيقا</a:t>
            </a:r>
            <a:r>
              <a:rPr lang="ar-EG" sz="4000" dirty="0" smtClean="0">
                <a:solidFill>
                  <a:srgbClr val="FFFF00"/>
                </a:solidFill>
              </a:rPr>
              <a:t> في عصر التنوير</a:t>
            </a:r>
            <a:r>
              <a:rPr lang="ar-SA" sz="4000" dirty="0" smtClean="0">
                <a:solidFill>
                  <a:srgbClr val="FFFF00"/>
                </a:solidFill>
              </a:rPr>
              <a:t> </a:t>
            </a:r>
            <a:endParaRPr lang="ar-EG" sz="4000" dirty="0">
              <a:solidFill>
                <a:srgbClr val="FFFF00"/>
              </a:solidFill>
            </a:endParaRPr>
          </a:p>
        </p:txBody>
      </p:sp>
      <p:sp>
        <p:nvSpPr>
          <p:cNvPr id="3" name="عنوان فرعي 2"/>
          <p:cNvSpPr>
            <a:spLocks noGrp="1"/>
          </p:cNvSpPr>
          <p:nvPr>
            <p:ph type="subTitle" idx="1"/>
          </p:nvPr>
        </p:nvSpPr>
        <p:spPr>
          <a:xfrm>
            <a:off x="533400" y="3429000"/>
            <a:ext cx="7854696" cy="1552136"/>
          </a:xfrm>
        </p:spPr>
        <p:txBody>
          <a:bodyPr/>
          <a:lstStyle/>
          <a:p>
            <a:pPr algn="ctr"/>
            <a:r>
              <a:rPr lang="ar-EG" dirty="0" err="1" smtClean="0"/>
              <a:t>كلادينوس</a:t>
            </a:r>
            <a:endParaRPr lang="ar-EG"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653210"/>
          </a:xfrm>
        </p:spPr>
        <p:txBody>
          <a:bodyPr>
            <a:normAutofit/>
          </a:bodyPr>
          <a:lstStyle/>
          <a:p>
            <a:pPr algn="r"/>
            <a:r>
              <a:rPr lang="ar-EG" sz="3600" dirty="0" err="1" smtClean="0">
                <a:solidFill>
                  <a:srgbClr val="FF0000"/>
                </a:solidFill>
              </a:rPr>
              <a:t>كلادينوس</a:t>
            </a:r>
            <a:endParaRPr lang="ar-EG" sz="3600" dirty="0">
              <a:solidFill>
                <a:srgbClr val="FF0000"/>
              </a:solidFill>
            </a:endParaRPr>
          </a:p>
        </p:txBody>
      </p:sp>
      <p:sp>
        <p:nvSpPr>
          <p:cNvPr id="4" name="عنصر نائب للمحتوى 3"/>
          <p:cNvSpPr>
            <a:spLocks noGrp="1"/>
          </p:cNvSpPr>
          <p:nvPr>
            <p:ph idx="1"/>
          </p:nvPr>
        </p:nvSpPr>
        <p:spPr/>
        <p:txBody>
          <a:bodyPr>
            <a:normAutofit/>
          </a:bodyPr>
          <a:lstStyle/>
          <a:p>
            <a:pPr algn="just"/>
            <a:r>
              <a:rPr lang="ar-SA" dirty="0" smtClean="0"/>
              <a:t>يُعد  "</a:t>
            </a:r>
            <a:r>
              <a:rPr lang="ar-SA" dirty="0" err="1" smtClean="0"/>
              <a:t>كلادينيوس</a:t>
            </a:r>
            <a:r>
              <a:rPr lang="ar-SA" dirty="0" smtClean="0"/>
              <a:t>" </a:t>
            </a:r>
            <a:r>
              <a:rPr lang="en-US" dirty="0" err="1" smtClean="0"/>
              <a:t>Chladenius</a:t>
            </a:r>
            <a:r>
              <a:rPr lang="ar-SA" dirty="0" smtClean="0"/>
              <a:t> (1710- 1759) نموذجًا يمثل خير تمثيل فكر التنوير حين ينصب على قضية التأويل، كان </a:t>
            </a:r>
            <a:r>
              <a:rPr lang="ar-SA" dirty="0" err="1" smtClean="0"/>
              <a:t>كلادينيوس</a:t>
            </a:r>
            <a:r>
              <a:rPr lang="ar-SA" dirty="0" smtClean="0"/>
              <a:t> ينادي بتأسيس مبحثٍ منفصلٍ للتأويل يتميز عن كلٍّ من فقه اللغة (</a:t>
            </a:r>
            <a:r>
              <a:rPr lang="ar-SA" dirty="0" err="1" smtClean="0"/>
              <a:t>الفيلولوجيا</a:t>
            </a:r>
            <a:r>
              <a:rPr lang="ar-SA" dirty="0" smtClean="0"/>
              <a:t>) ونقد النصوص، وكان السؤال الأساسي الذي يشغله هو</a:t>
            </a:r>
            <a:r>
              <a:rPr lang="en-US" dirty="0" smtClean="0"/>
              <a:t>: </a:t>
            </a:r>
            <a:r>
              <a:rPr lang="ar-SA" dirty="0" smtClean="0"/>
              <a:t>هل بالإمكان وضع قواعد أو أحكامٍ لعملية التأويل؟ أما جوابه المبدئي الذي حاول جهده أن يبسطه ويتوسع فيه، فهو كما يتوقع كل من ألم بالروح السائدة في عصر التنوير: " نعم، فإذا ما اتبعنا مجموعةً من القواعد السديدة فمن الممكن أن نصل إلى التفسير الصحيح والكامل."</a:t>
            </a:r>
            <a:endParaRPr lang="en-US" dirty="0" smtClean="0"/>
          </a:p>
          <a:p>
            <a:pPr algn="just"/>
            <a:endParaRPr lang="ar-EG"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296020"/>
          </a:xfrm>
        </p:spPr>
        <p:txBody>
          <a:bodyPr>
            <a:normAutofit/>
          </a:bodyPr>
          <a:lstStyle/>
          <a:p>
            <a:pPr algn="r"/>
            <a:r>
              <a:rPr lang="ar-EG" sz="1400" b="1" dirty="0" smtClean="0">
                <a:solidFill>
                  <a:srgbClr val="FF0000"/>
                </a:solidFill>
              </a:rPr>
              <a:t>تابع المحاضرة الخامسة</a:t>
            </a:r>
            <a:endParaRPr lang="ar-EG" sz="1400" b="1" dirty="0">
              <a:solidFill>
                <a:srgbClr val="FF0000"/>
              </a:solidFill>
            </a:endParaRPr>
          </a:p>
        </p:txBody>
      </p:sp>
      <p:sp>
        <p:nvSpPr>
          <p:cNvPr id="4" name="عنصر نائب للمحتوى 3"/>
          <p:cNvSpPr>
            <a:spLocks noGrp="1"/>
          </p:cNvSpPr>
          <p:nvPr>
            <p:ph idx="1"/>
          </p:nvPr>
        </p:nvSpPr>
        <p:spPr/>
        <p:txBody>
          <a:bodyPr>
            <a:normAutofit fontScale="92500" lnSpcReduction="10000"/>
          </a:bodyPr>
          <a:lstStyle/>
          <a:p>
            <a:pPr algn="just"/>
            <a:r>
              <a:rPr lang="ar-SA" dirty="0" err="1" smtClean="0"/>
              <a:t>الهرمنيوطيقا</a:t>
            </a:r>
            <a:r>
              <a:rPr lang="ar-SA" dirty="0" smtClean="0"/>
              <a:t> عند </a:t>
            </a:r>
            <a:r>
              <a:rPr lang="ar-SA" dirty="0" err="1" smtClean="0"/>
              <a:t>كلادينيوس</a:t>
            </a:r>
            <a:r>
              <a:rPr lang="ar-SA" dirty="0" smtClean="0"/>
              <a:t> هي فن تقني ضروري للدراسات التي تعتمد على</a:t>
            </a:r>
            <a:endParaRPr lang="en-US" dirty="0" smtClean="0"/>
          </a:p>
          <a:p>
            <a:pPr algn="just">
              <a:buNone/>
            </a:pPr>
            <a:r>
              <a:rPr lang="ar-EG" dirty="0" smtClean="0"/>
              <a:t>   </a:t>
            </a:r>
            <a:r>
              <a:rPr lang="ar-SA" dirty="0" smtClean="0"/>
              <a:t>تأويل النصوص</a:t>
            </a:r>
            <a:r>
              <a:rPr lang="en-US" dirty="0" smtClean="0"/>
              <a:t>: </a:t>
            </a:r>
            <a:r>
              <a:rPr lang="ar-SA" dirty="0" smtClean="0"/>
              <a:t>التاريخ، والشعر، واللاهوت، والقانون، والإنسانيات باستثناء الفلسفة باعتبارها شكلًا من الجدال المحض أو من الاختبار النقدي للأفكار</a:t>
            </a:r>
            <a:r>
              <a:rPr lang="en-US" dirty="0" smtClean="0"/>
              <a:t>.</a:t>
            </a:r>
          </a:p>
          <a:p>
            <a:pPr algn="just"/>
            <a:r>
              <a:rPr lang="ar-SA" dirty="0" smtClean="0"/>
              <a:t>يعتقد </a:t>
            </a:r>
            <a:r>
              <a:rPr lang="ar-SA" dirty="0" smtClean="0"/>
              <a:t>"</a:t>
            </a:r>
            <a:r>
              <a:rPr lang="ar-SA" dirty="0" err="1" smtClean="0"/>
              <a:t>كلادينيوس</a:t>
            </a:r>
            <a:r>
              <a:rPr lang="ar-SA" dirty="0" smtClean="0"/>
              <a:t>"حقٍّا في إمكان الوصول إلى تفسيراتٍ تامةٍ وسديدة، ويقترح </a:t>
            </a:r>
            <a:endParaRPr lang="en-US" dirty="0" smtClean="0"/>
          </a:p>
          <a:p>
            <a:pPr algn="just">
              <a:buNone/>
            </a:pPr>
            <a:r>
              <a:rPr lang="ar-EG" dirty="0" smtClean="0"/>
              <a:t>   </a:t>
            </a:r>
            <a:r>
              <a:rPr lang="ar-SA" dirty="0" smtClean="0"/>
              <a:t>طريقةً </a:t>
            </a:r>
            <a:r>
              <a:rPr lang="ar-SA" dirty="0" smtClean="0"/>
              <a:t>للظفر بفهمٍ كاملٍ لأي نص من النصوص، يقول </a:t>
            </a:r>
            <a:r>
              <a:rPr lang="ar-SA" dirty="0" err="1" smtClean="0"/>
              <a:t>كلادينيوس</a:t>
            </a:r>
            <a:r>
              <a:rPr lang="ar-SA" dirty="0" smtClean="0"/>
              <a:t> إن العمل المنطوق أو المكتوب، ما لم يصطنع الكذب والخداع، يرمي إلى هدف واحد وهو أن يفهم القارئ أو المستمع النص المقروء أو المنطوق فهمًا كاملًا، والحكاية التي تُقال أو تُكتب لشخصٍ ما تفترض دائمًا أن هذا الشخص سوف يستخدم معرفته عن الأحوال السائدة لكي يُكوِّن قرارًا معقولًا، ويمكن أيضًا تعزيز هذا الهدف بفضل طبيعة الوصف ذاته وبفضل ما لدينا من حسٍّ مشترك، ومن ثم فإذا كان باستطاعتنا الحصول من الرواية على فكرةٍ عن الظروف تسمح لنا بصنع القرار المناسب نكون عندئذٍ قد فهمنا الرواية فهمًا كاملًا</a:t>
            </a:r>
            <a:r>
              <a:rPr lang="en-US" dirty="0" smtClean="0"/>
              <a:t>.</a:t>
            </a:r>
          </a:p>
          <a:p>
            <a:pPr algn="just"/>
            <a:endParaRPr lang="ar-EG"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296020"/>
          </a:xfrm>
        </p:spPr>
        <p:txBody>
          <a:bodyPr>
            <a:normAutofit/>
          </a:bodyPr>
          <a:lstStyle/>
          <a:p>
            <a:pPr algn="r"/>
            <a:r>
              <a:rPr lang="ar-EG" sz="1400" b="1" dirty="0" smtClean="0">
                <a:solidFill>
                  <a:srgbClr val="FF0000"/>
                </a:solidFill>
              </a:rPr>
              <a:t>تابع المحاضرة الخامسة</a:t>
            </a:r>
            <a:endParaRPr lang="ar-EG" sz="1400" b="1" dirty="0">
              <a:solidFill>
                <a:srgbClr val="FF0000"/>
              </a:solidFill>
            </a:endParaRPr>
          </a:p>
        </p:txBody>
      </p:sp>
      <p:sp>
        <p:nvSpPr>
          <p:cNvPr id="4" name="عنصر نائب للمحتوى 3"/>
          <p:cNvSpPr>
            <a:spLocks noGrp="1"/>
          </p:cNvSpPr>
          <p:nvPr>
            <p:ph idx="1"/>
          </p:nvPr>
        </p:nvSpPr>
        <p:spPr>
          <a:xfrm>
            <a:off x="457200" y="1428736"/>
            <a:ext cx="8229600" cy="4895864"/>
          </a:xfrm>
        </p:spPr>
        <p:txBody>
          <a:bodyPr>
            <a:normAutofit lnSpcReduction="10000"/>
          </a:bodyPr>
          <a:lstStyle/>
          <a:p>
            <a:pPr algn="just">
              <a:buNone/>
            </a:pPr>
            <a:r>
              <a:rPr lang="ar-SA" dirty="0" smtClean="0"/>
              <a:t>عني </a:t>
            </a:r>
            <a:r>
              <a:rPr lang="ar-SA" dirty="0" smtClean="0"/>
              <a:t>ذلك أن على المرء أن يأخذ بالاعتبار</a:t>
            </a:r>
            <a:r>
              <a:rPr lang="en-US" dirty="0" smtClean="0"/>
              <a:t>:</a:t>
            </a:r>
          </a:p>
          <a:p>
            <a:pPr lvl="0" algn="just"/>
            <a:r>
              <a:rPr lang="ar-SA" dirty="0" smtClean="0"/>
              <a:t>الأحوال السائدة أو الظروف الغالبة</a:t>
            </a:r>
            <a:endParaRPr lang="en-US" dirty="0" smtClean="0"/>
          </a:p>
          <a:p>
            <a:pPr lvl="0" algn="just"/>
            <a:r>
              <a:rPr lang="ar-SA" dirty="0" smtClean="0"/>
              <a:t>غرض النص أو نيته</a:t>
            </a:r>
            <a:endParaRPr lang="en-US" dirty="0" smtClean="0"/>
          </a:p>
          <a:p>
            <a:pPr lvl="0" algn="just"/>
            <a:r>
              <a:rPr lang="ar-SA" dirty="0" smtClean="0"/>
              <a:t>الحس المشترك</a:t>
            </a:r>
            <a:endParaRPr lang="en-US" dirty="0" smtClean="0"/>
          </a:p>
          <a:p>
            <a:pPr algn="just">
              <a:buNone/>
            </a:pPr>
            <a:r>
              <a:rPr lang="ar-SA" dirty="0" smtClean="0"/>
              <a:t>     </a:t>
            </a:r>
            <a:r>
              <a:rPr lang="ar-SA" dirty="0" smtClean="0"/>
              <a:t>ويبدو أن فهم الأحوال السائدة يعني فهم حقائق الموضوع، ويضرب </a:t>
            </a:r>
            <a:r>
              <a:rPr lang="ar-SA" dirty="0" err="1" smtClean="0"/>
              <a:t>كلادينيوس</a:t>
            </a:r>
            <a:r>
              <a:rPr lang="ar-SA" dirty="0" smtClean="0"/>
              <a:t> في ذلك مثلًا بقائد حربي يتسلم رسالةً تحذره من احتمال وقوع هجومٍ على حصونه، مثل هذا القائد يجب أولًا أن يعرف أن مرسل التحذير هو شخص يمكن أن يُوثق </a:t>
            </a:r>
            <a:r>
              <a:rPr lang="ar-SA" dirty="0" err="1" smtClean="0"/>
              <a:t>به</a:t>
            </a:r>
            <a:r>
              <a:rPr lang="ar-SA" dirty="0" smtClean="0"/>
              <a:t>، وهذا اللون من المعرفة هو جزء من الأحوال السائدة، ويجب أن يعرف أن الرسالة تعني حقٍّا ما تقول وتقصد التحذير بالفعل ولا تقصد شيئًا آخر، وذلك حتى لو كانت الرسالة مكتوبة بطريقة غامضة ملتبسة، والآن إذا ما اتخذ هذا القائد قرارًا بهذا الشأن يكون عندئذٍ قد "فهم" التحذير فهمًا كاملًا.</a:t>
            </a:r>
            <a:endParaRPr lang="en-US" dirty="0" smtClean="0"/>
          </a:p>
          <a:p>
            <a:pPr algn="just"/>
            <a:endParaRPr lang="ar-EG"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296020"/>
          </a:xfrm>
        </p:spPr>
        <p:txBody>
          <a:bodyPr>
            <a:normAutofit/>
          </a:bodyPr>
          <a:lstStyle/>
          <a:p>
            <a:pPr algn="r"/>
            <a:r>
              <a:rPr lang="ar-EG" sz="1600" b="1" dirty="0" smtClean="0">
                <a:solidFill>
                  <a:srgbClr val="FF0000"/>
                </a:solidFill>
              </a:rPr>
              <a:t>تابع المحاضرة الخامسة</a:t>
            </a:r>
            <a:endParaRPr lang="ar-EG" sz="1600" b="1" dirty="0">
              <a:solidFill>
                <a:srgbClr val="FF0000"/>
              </a:solidFill>
            </a:endParaRPr>
          </a:p>
        </p:txBody>
      </p:sp>
      <p:sp>
        <p:nvSpPr>
          <p:cNvPr id="3" name="عنصر نائب للمحتوى 2"/>
          <p:cNvSpPr>
            <a:spLocks noGrp="1"/>
          </p:cNvSpPr>
          <p:nvPr>
            <p:ph idx="1"/>
          </p:nvPr>
        </p:nvSpPr>
        <p:spPr/>
        <p:txBody>
          <a:bodyPr>
            <a:normAutofit fontScale="92500"/>
          </a:bodyPr>
          <a:lstStyle/>
          <a:p>
            <a:r>
              <a:rPr lang="ar-SA" dirty="0" smtClean="0"/>
              <a:t> ويرتبط بمسألة النية أو القصد، أن بعض النصوص تعني ما هو أكثر من تقرير</a:t>
            </a:r>
            <a:endParaRPr lang="en-US" dirty="0" smtClean="0"/>
          </a:p>
          <a:p>
            <a:pPr>
              <a:buNone/>
            </a:pPr>
            <a:r>
              <a:rPr lang="ar-SA" dirty="0" smtClean="0"/>
              <a:t>حقائق، وتقدم ما هو أكثر من أخبار </a:t>
            </a:r>
            <a:r>
              <a:rPr lang="ar-SA" dirty="0" err="1" smtClean="0"/>
              <a:t>وقائعية</a:t>
            </a:r>
            <a:r>
              <a:rPr lang="ar-SA" dirty="0" smtClean="0"/>
              <a:t>، فهناك نصوص تقدم دروسًا أخلاقية</a:t>
            </a:r>
            <a:endParaRPr lang="en-US" dirty="0" smtClean="0"/>
          </a:p>
          <a:p>
            <a:pPr>
              <a:buNone/>
            </a:pPr>
            <a:r>
              <a:rPr lang="ar-SA" dirty="0" smtClean="0"/>
              <a:t>وبعض النصوص تُعلِّم مفاهيم، فإذا ما تم لنا تعلم هذه المفاهيم وتلك الدروس نكون</a:t>
            </a:r>
            <a:endParaRPr lang="en-US" dirty="0" smtClean="0"/>
          </a:p>
          <a:p>
            <a:pPr>
              <a:buNone/>
            </a:pPr>
            <a:r>
              <a:rPr lang="ar-SA" dirty="0" smtClean="0"/>
              <a:t>قد فهمنا النص فهمًا كاملًا</a:t>
            </a:r>
            <a:r>
              <a:rPr lang="en-US" dirty="0" smtClean="0"/>
              <a:t>.</a:t>
            </a:r>
          </a:p>
          <a:p>
            <a:r>
              <a:rPr lang="ar-SA" dirty="0" smtClean="0"/>
              <a:t> </a:t>
            </a:r>
            <a:r>
              <a:rPr lang="ar-SA" dirty="0" smtClean="0"/>
              <a:t>ومن الواضح أن مقصد النص يعتمد على مقصد المؤلف، فقد يقصد المؤلف من</a:t>
            </a:r>
            <a:endParaRPr lang="en-US" dirty="0" smtClean="0"/>
          </a:p>
          <a:p>
            <a:pPr>
              <a:buNone/>
            </a:pPr>
            <a:r>
              <a:rPr lang="ar-SA" dirty="0" smtClean="0"/>
              <a:t>نصه أن يسلي القارئ أو يمتعه، فإذا حدث أني تسليت حقٍّا في قراءة النص واستمتعت يكون هذا إذن هو فهمٌ كامل؛ ومن ثَم فأنا لكي أعي المعنى التام للنص فلا بد أن أعي نية المؤلف ومقصده، ولكي أفهم أمرًا لا بد أن أدرك مشيئة الشخص الذي يصدر الأمر، وهو شيء يختلف عن فهم "قضية" </a:t>
            </a:r>
            <a:r>
              <a:rPr lang="en-US" dirty="0" smtClean="0"/>
              <a:t>Proposition </a:t>
            </a:r>
            <a:r>
              <a:rPr lang="ar-SA" dirty="0" smtClean="0"/>
              <a:t>ما بحد ذاتها، إنما ينبغي على المرء أن يفهم القضية كما أرادها قائلها وما عنى </a:t>
            </a:r>
            <a:r>
              <a:rPr lang="ar-SA" dirty="0" err="1" smtClean="0"/>
              <a:t>بها</a:t>
            </a:r>
            <a:r>
              <a:rPr lang="en-US" dirty="0" smtClean="0"/>
              <a:t>.</a:t>
            </a:r>
            <a:endParaRPr lang="ar-EG"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533400" y="1371600"/>
            <a:ext cx="7851648" cy="2057400"/>
          </a:xfrm>
        </p:spPr>
        <p:txBody>
          <a:bodyPr>
            <a:noAutofit/>
          </a:bodyPr>
          <a:lstStyle/>
          <a:p>
            <a:pPr algn="ctr"/>
            <a:r>
              <a:rPr lang="ar-EG" sz="3600" dirty="0" smtClean="0">
                <a:solidFill>
                  <a:schemeClr val="tx1"/>
                </a:solidFill>
                <a:effectLst>
                  <a:outerShdw blurRad="38100" dist="38100" dir="2700000" algn="tl">
                    <a:srgbClr val="000000">
                      <a:alpha val="43137"/>
                    </a:srgbClr>
                  </a:outerShdw>
                </a:effectLst>
              </a:rPr>
              <a:t>المحاضرة الأولى</a:t>
            </a:r>
            <a:r>
              <a:rPr lang="ar-EG" sz="3600" dirty="0" smtClean="0">
                <a:solidFill>
                  <a:srgbClr val="FFFF00"/>
                </a:solidFill>
                <a:effectLst>
                  <a:outerShdw blurRad="38100" dist="38100" dir="2700000" algn="tl">
                    <a:srgbClr val="000000">
                      <a:alpha val="43137"/>
                    </a:srgbClr>
                  </a:outerShdw>
                </a:effectLst>
              </a:rPr>
              <a:t/>
            </a:r>
            <a:br>
              <a:rPr lang="ar-EG" sz="3600" dirty="0" smtClean="0">
                <a:solidFill>
                  <a:srgbClr val="FFFF00"/>
                </a:solidFill>
                <a:effectLst>
                  <a:outerShdw blurRad="38100" dist="38100" dir="2700000" algn="tl">
                    <a:srgbClr val="000000">
                      <a:alpha val="43137"/>
                    </a:srgbClr>
                  </a:outerShdw>
                </a:effectLst>
              </a:rPr>
            </a:br>
            <a:r>
              <a:rPr lang="ar-EG" sz="3600" dirty="0" smtClean="0">
                <a:solidFill>
                  <a:srgbClr val="FFFF00"/>
                </a:solidFill>
                <a:effectLst>
                  <a:outerShdw blurRad="38100" dist="38100" dir="2700000" algn="tl">
                    <a:srgbClr val="000000">
                      <a:alpha val="43137"/>
                    </a:srgbClr>
                  </a:outerShdw>
                </a:effectLst>
              </a:rPr>
              <a:t/>
            </a:r>
            <a:br>
              <a:rPr lang="ar-EG" sz="3600" dirty="0" smtClean="0">
                <a:solidFill>
                  <a:srgbClr val="FFFF00"/>
                </a:solidFill>
                <a:effectLst>
                  <a:outerShdw blurRad="38100" dist="38100" dir="2700000" algn="tl">
                    <a:srgbClr val="000000">
                      <a:alpha val="43137"/>
                    </a:srgbClr>
                  </a:outerShdw>
                </a:effectLst>
              </a:rPr>
            </a:br>
            <a:r>
              <a:rPr lang="ar-EG" sz="5400" dirty="0" smtClean="0">
                <a:solidFill>
                  <a:srgbClr val="FFFF00"/>
                </a:solidFill>
                <a:effectLst>
                  <a:outerShdw blurRad="38100" dist="38100" dir="2700000" algn="tl">
                    <a:srgbClr val="000000">
                      <a:alpha val="43137"/>
                    </a:srgbClr>
                  </a:outerShdw>
                </a:effectLst>
              </a:rPr>
              <a:t>تعريفات حديثة </a:t>
            </a:r>
            <a:r>
              <a:rPr lang="ar-EG" sz="5400" dirty="0" err="1" smtClean="0">
                <a:solidFill>
                  <a:srgbClr val="FFFF00"/>
                </a:solidFill>
                <a:effectLst>
                  <a:outerShdw blurRad="38100" dist="38100" dir="2700000" algn="tl">
                    <a:srgbClr val="000000">
                      <a:alpha val="43137"/>
                    </a:srgbClr>
                  </a:outerShdw>
                </a:effectLst>
              </a:rPr>
              <a:t>للهرمنيوطيقا</a:t>
            </a:r>
            <a:endParaRPr lang="ar-EG" sz="3600" dirty="0"/>
          </a:p>
        </p:txBody>
      </p:sp>
      <p:sp>
        <p:nvSpPr>
          <p:cNvPr id="3" name="عنوان فرعي 2"/>
          <p:cNvSpPr>
            <a:spLocks noGrp="1"/>
          </p:cNvSpPr>
          <p:nvPr>
            <p:ph type="subTitle" idx="1"/>
          </p:nvPr>
        </p:nvSpPr>
        <p:spPr>
          <a:xfrm>
            <a:off x="533400" y="3643314"/>
            <a:ext cx="7854696" cy="1857388"/>
          </a:xfrm>
        </p:spPr>
        <p:txBody>
          <a:bodyPr>
            <a:normAutofit/>
          </a:bodyPr>
          <a:lstStyle/>
          <a:p>
            <a:pPr algn="ctr"/>
            <a:r>
              <a:rPr lang="ar-EG" dirty="0" err="1" smtClean="0"/>
              <a:t>الهرمنيوطيقا</a:t>
            </a:r>
            <a:r>
              <a:rPr lang="ar-EG" dirty="0" smtClean="0"/>
              <a:t> بوصفها نظرية تفسير الكتاب المقدس</a:t>
            </a:r>
          </a:p>
          <a:p>
            <a:pPr algn="ctr"/>
            <a:r>
              <a:rPr lang="ar-EG" dirty="0" smtClean="0"/>
              <a:t>و</a:t>
            </a:r>
          </a:p>
          <a:p>
            <a:pPr algn="ctr"/>
            <a:r>
              <a:rPr lang="ar-EG" dirty="0" err="1" smtClean="0"/>
              <a:t>الهرمنيوطيقا</a:t>
            </a:r>
            <a:r>
              <a:rPr lang="ar-EG" dirty="0" smtClean="0"/>
              <a:t> بوصفها المنهاج الفقهي اللغوي (</a:t>
            </a:r>
            <a:r>
              <a:rPr lang="ar-EG" dirty="0" err="1" smtClean="0"/>
              <a:t>الفيلولوجي</a:t>
            </a:r>
            <a:r>
              <a:rPr lang="ar-EG" dirty="0" smtClean="0"/>
              <a:t>)</a:t>
            </a:r>
            <a:endParaRPr lang="ar-EG" dirty="0" smtClean="0"/>
          </a:p>
          <a:p>
            <a:endParaRPr lang="ar-EG"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a:bodyPr>
          <a:lstStyle/>
          <a:p>
            <a:pPr algn="ctr"/>
            <a:r>
              <a:rPr lang="ar-EG" dirty="0" smtClean="0">
                <a:solidFill>
                  <a:schemeClr val="tx1"/>
                </a:solidFill>
              </a:rPr>
              <a:t>المحاضرة السادسة</a:t>
            </a:r>
            <a:r>
              <a:rPr lang="ar-EG" dirty="0" smtClean="0"/>
              <a:t/>
            </a:r>
            <a:br>
              <a:rPr lang="ar-EG" dirty="0" smtClean="0"/>
            </a:br>
            <a:r>
              <a:rPr lang="ar-SA" sz="6000" dirty="0" smtClean="0">
                <a:solidFill>
                  <a:srgbClr val="FFFF00"/>
                </a:solidFill>
              </a:rPr>
              <a:t> </a:t>
            </a:r>
            <a:r>
              <a:rPr lang="ar-SA" sz="4000" dirty="0" err="1" smtClean="0">
                <a:solidFill>
                  <a:srgbClr val="FFFF00"/>
                </a:solidFill>
              </a:rPr>
              <a:t>الهرمنيوطيقا</a:t>
            </a:r>
            <a:r>
              <a:rPr lang="ar-EG" sz="4000" dirty="0" smtClean="0">
                <a:solidFill>
                  <a:srgbClr val="FFFF00"/>
                </a:solidFill>
              </a:rPr>
              <a:t> في عصر التنوير</a:t>
            </a:r>
            <a:r>
              <a:rPr lang="ar-SA" sz="4000" dirty="0" smtClean="0">
                <a:solidFill>
                  <a:srgbClr val="FFFF00"/>
                </a:solidFill>
              </a:rPr>
              <a:t> </a:t>
            </a:r>
            <a:r>
              <a:rPr lang="ar-EG" sz="4000" dirty="0" smtClean="0">
                <a:solidFill>
                  <a:srgbClr val="FFFF00"/>
                </a:solidFill>
              </a:rPr>
              <a:t>:</a:t>
            </a:r>
            <a:r>
              <a:rPr lang="ar-SA" sz="4000" dirty="0" smtClean="0">
                <a:solidFill>
                  <a:srgbClr val="FFFF00"/>
                </a:solidFill>
              </a:rPr>
              <a:t> </a:t>
            </a:r>
            <a:r>
              <a:rPr lang="ar-SA" sz="4000" dirty="0" err="1" smtClean="0">
                <a:solidFill>
                  <a:srgbClr val="FFFF00"/>
                </a:solidFill>
              </a:rPr>
              <a:t>كلادينيوس</a:t>
            </a:r>
            <a:endParaRPr lang="ar-EG" dirty="0">
              <a:solidFill>
                <a:srgbClr val="FFFF00"/>
              </a:solidFill>
            </a:endParaRPr>
          </a:p>
        </p:txBody>
      </p:sp>
      <p:sp>
        <p:nvSpPr>
          <p:cNvPr id="3" name="عنوان فرعي 2"/>
          <p:cNvSpPr>
            <a:spLocks noGrp="1"/>
          </p:cNvSpPr>
          <p:nvPr>
            <p:ph type="subTitle" idx="1"/>
          </p:nvPr>
        </p:nvSpPr>
        <p:spPr>
          <a:xfrm>
            <a:off x="533400" y="3643314"/>
            <a:ext cx="7753376" cy="2000263"/>
          </a:xfrm>
        </p:spPr>
        <p:txBody>
          <a:bodyPr>
            <a:normAutofit/>
          </a:bodyPr>
          <a:lstStyle/>
          <a:p>
            <a:pPr algn="ctr"/>
            <a:r>
              <a:rPr lang="ar-SA" b="1" dirty="0" smtClean="0"/>
              <a:t>إضاءة من اللغويات الحديثة، على ذكر تأويلية </a:t>
            </a:r>
            <a:r>
              <a:rPr lang="ar-SA" b="1" dirty="0" err="1" smtClean="0"/>
              <a:t>كلادينيوس</a:t>
            </a:r>
            <a:r>
              <a:rPr lang="en-US" b="1" dirty="0" smtClean="0"/>
              <a:t> </a:t>
            </a:r>
            <a:r>
              <a:rPr lang="ar-EG" b="1" dirty="0" smtClean="0"/>
              <a:t>ـ </a:t>
            </a:r>
            <a:r>
              <a:rPr lang="ar-SA" b="1" dirty="0" smtClean="0"/>
              <a:t>أهمية الحس المشترك في </a:t>
            </a:r>
            <a:r>
              <a:rPr lang="ar-SA" b="1" dirty="0" smtClean="0"/>
              <a:t>التأويل</a:t>
            </a:r>
            <a:r>
              <a:rPr lang="ar-EG" b="1" dirty="0" smtClean="0"/>
              <a:t> ـ </a:t>
            </a:r>
            <a:r>
              <a:rPr lang="ar-SA" b="1" dirty="0" smtClean="0"/>
              <a:t>الوجه التربوي للتأويل </a:t>
            </a:r>
            <a:r>
              <a:rPr lang="ar-EG" b="1" dirty="0" smtClean="0"/>
              <a:t>ـ </a:t>
            </a:r>
            <a:r>
              <a:rPr lang="en-US" b="1" dirty="0" smtClean="0"/>
              <a:t> </a:t>
            </a:r>
            <a:r>
              <a:rPr lang="ar-SA" b="1" dirty="0" smtClean="0"/>
              <a:t>زاوية الرؤية</a:t>
            </a:r>
            <a:endParaRPr lang="ar-EG"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653210"/>
          </a:xfrm>
        </p:spPr>
        <p:txBody>
          <a:bodyPr>
            <a:noAutofit/>
          </a:bodyPr>
          <a:lstStyle/>
          <a:p>
            <a:pPr algn="r"/>
            <a:r>
              <a:rPr lang="ar-SA" sz="3200" b="1" dirty="0" smtClean="0">
                <a:solidFill>
                  <a:srgbClr val="FF0000"/>
                </a:solidFill>
              </a:rPr>
              <a:t>إضاءة من اللغويات الحديثة، على ذكر تأويلية </a:t>
            </a:r>
            <a:r>
              <a:rPr lang="ar-SA" sz="3200" b="1" dirty="0" err="1" smtClean="0">
                <a:solidFill>
                  <a:srgbClr val="FF0000"/>
                </a:solidFill>
              </a:rPr>
              <a:t>كلادينيوس</a:t>
            </a:r>
            <a:endParaRPr lang="ar-EG" sz="3200" b="1" dirty="0">
              <a:solidFill>
                <a:srgbClr val="FF0000"/>
              </a:solidFill>
            </a:endParaRPr>
          </a:p>
        </p:txBody>
      </p:sp>
      <p:sp>
        <p:nvSpPr>
          <p:cNvPr id="4" name="عنصر نائب للمحتوى 3"/>
          <p:cNvSpPr>
            <a:spLocks noGrp="1"/>
          </p:cNvSpPr>
          <p:nvPr>
            <p:ph idx="1"/>
          </p:nvPr>
        </p:nvSpPr>
        <p:spPr/>
        <p:txBody>
          <a:bodyPr>
            <a:normAutofit fontScale="92500" lnSpcReduction="10000"/>
          </a:bodyPr>
          <a:lstStyle/>
          <a:p>
            <a:pPr algn="just"/>
            <a:r>
              <a:rPr lang="ar-SA" b="1" dirty="0" smtClean="0"/>
              <a:t>الإضمار الحواري</a:t>
            </a:r>
            <a:r>
              <a:rPr lang="en-US" b="1" dirty="0" smtClean="0"/>
              <a:t> Conversational </a:t>
            </a:r>
            <a:r>
              <a:rPr lang="en-US" b="1" dirty="0" err="1" smtClean="0"/>
              <a:t>Implicature</a:t>
            </a:r>
            <a:endParaRPr lang="en-US" dirty="0" smtClean="0"/>
          </a:p>
          <a:p>
            <a:pPr algn="just">
              <a:buNone/>
            </a:pPr>
            <a:r>
              <a:rPr lang="ar-SA" dirty="0" smtClean="0"/>
              <a:t>  </a:t>
            </a:r>
            <a:r>
              <a:rPr lang="ar-SA" dirty="0" smtClean="0"/>
              <a:t>حين ترد جملةٌ ما في التداول الفعلي، فإننا نفسر دائمًا هذه الجملة النموذج ونؤولها وفقًا للسياق ووفقًا للظروف التي نُطقت فيها، ونحن نسترشد في هذه التأويلات </a:t>
            </a:r>
            <a:r>
              <a:rPr lang="ar-SA" dirty="0" err="1" smtClean="0"/>
              <a:t>بالسيكولوجيا</a:t>
            </a:r>
            <a:r>
              <a:rPr lang="ar-SA" dirty="0" smtClean="0"/>
              <a:t> الشعبية، وبفهمنا لمعايير المحادثة وبأي معرفة عامة عن العالم تبدو مفيدةً لنا في فهم ما يُقال، ولنوضح بمثال ما نعنيه </a:t>
            </a:r>
            <a:r>
              <a:rPr lang="ar-SA" dirty="0" err="1" smtClean="0"/>
              <a:t>بـ</a:t>
            </a:r>
            <a:r>
              <a:rPr lang="ar-SA" dirty="0" smtClean="0"/>
              <a:t> "معايير المحادثة" </a:t>
            </a:r>
            <a:r>
              <a:rPr lang="en-US" dirty="0" smtClean="0"/>
              <a:t>Conversational Standards</a:t>
            </a:r>
            <a:r>
              <a:rPr lang="ar-SA" dirty="0" smtClean="0"/>
              <a:t>، افترض أنني أسأل ضيفًا لي: " هل </a:t>
            </a:r>
            <a:r>
              <a:rPr lang="ar-SA" dirty="0" err="1" smtClean="0"/>
              <a:t>لك</a:t>
            </a:r>
            <a:r>
              <a:rPr lang="ar-SA" dirty="0" smtClean="0"/>
              <a:t> في بعض القهوة؟" فيجيبني الضيف: "القهوة سوف تبقيني صاحيا." إنني حينئذٍ سوف أؤول هذا القول كرفضٍ للعرض الذي عرضته، لماذا؟ لأنني أفترض أن ضيفي يلتزم بمعيارٍ تحادثي ذي صلة</a:t>
            </a:r>
            <a:r>
              <a:rPr lang="en-US" dirty="0" smtClean="0"/>
              <a:t>.</a:t>
            </a:r>
          </a:p>
          <a:p>
            <a:pPr algn="just"/>
            <a:r>
              <a:rPr lang="ar-SA" dirty="0" smtClean="0"/>
              <a:t>     إن ما يقوله ضيفي لا يتضمن، وفق المعايير المنطقية الصارمة، أنه لا يريد قهوة، غير أنه يتضمن ذلك وفق المعايير الخاصة بإضمار المحادثة أو "الإضمار الحواري."</a:t>
            </a:r>
            <a:endParaRPr lang="en-US" dirty="0" smtClean="0"/>
          </a:p>
          <a:p>
            <a:pPr algn="just"/>
            <a:endParaRPr lang="ar-EG"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224582"/>
          </a:xfrm>
        </p:spPr>
        <p:txBody>
          <a:bodyPr>
            <a:normAutofit fontScale="90000"/>
          </a:bodyPr>
          <a:lstStyle/>
          <a:p>
            <a:pPr algn="r"/>
            <a:r>
              <a:rPr lang="ar-EG" sz="1600" b="1" dirty="0" smtClean="0">
                <a:solidFill>
                  <a:srgbClr val="FF0000"/>
                </a:solidFill>
              </a:rPr>
              <a:t>تابع المحاضرة السادسة</a:t>
            </a:r>
            <a:endParaRPr lang="ar-EG" sz="1600" b="1" dirty="0">
              <a:solidFill>
                <a:srgbClr val="FF0000"/>
              </a:solidFill>
            </a:endParaRPr>
          </a:p>
        </p:txBody>
      </p:sp>
      <p:sp>
        <p:nvSpPr>
          <p:cNvPr id="4" name="عنصر نائب للمحتوى 3"/>
          <p:cNvSpPr>
            <a:spLocks noGrp="1"/>
          </p:cNvSpPr>
          <p:nvPr>
            <p:ph idx="1"/>
          </p:nvPr>
        </p:nvSpPr>
        <p:spPr>
          <a:xfrm>
            <a:off x="457200" y="1071546"/>
            <a:ext cx="8229600" cy="5253054"/>
          </a:xfrm>
        </p:spPr>
        <p:txBody>
          <a:bodyPr>
            <a:normAutofit fontScale="92500" lnSpcReduction="10000"/>
          </a:bodyPr>
          <a:lstStyle/>
          <a:p>
            <a:pPr algn="just"/>
            <a:r>
              <a:rPr lang="ar-SA" b="1" dirty="0" smtClean="0"/>
              <a:t>معنى الكلمة</a:t>
            </a:r>
            <a:r>
              <a:rPr lang="en-US" b="1" dirty="0" smtClean="0"/>
              <a:t>/</a:t>
            </a:r>
            <a:r>
              <a:rPr lang="ar-SA" b="1" dirty="0" smtClean="0"/>
              <a:t>الجملة، والمعنى عند المتحدث</a:t>
            </a:r>
            <a:endParaRPr lang="en-US" dirty="0" smtClean="0"/>
          </a:p>
          <a:p>
            <a:pPr algn="just"/>
            <a:r>
              <a:rPr lang="en-US" b="1" dirty="0" smtClean="0"/>
              <a:t>word/sentence meaning vs. speaker’s meaning</a:t>
            </a:r>
            <a:endParaRPr lang="en-US" dirty="0" smtClean="0"/>
          </a:p>
          <a:p>
            <a:pPr algn="just"/>
            <a:r>
              <a:rPr lang="ar-SA" dirty="0" smtClean="0"/>
              <a:t>       في الأحوال المثلى يكون ما أعنيه بالكلمة التي أستعملها هو بعينه ما تعنيه الكلمة، وما أقصد إليه بالجملة التي أستعملها هو بعينه ما تقوله الجملة، غير أن ما أعنيه (مقصدي الاتصالي) متميزٌ من حيث المبدأ </a:t>
            </a:r>
            <a:r>
              <a:rPr lang="en-US" dirty="0" smtClean="0"/>
              <a:t>- </a:t>
            </a:r>
            <a:r>
              <a:rPr lang="ar-SA" dirty="0" smtClean="0"/>
              <a:t>وربما مختلف عمليٍّا </a:t>
            </a:r>
            <a:r>
              <a:rPr lang="en-US" dirty="0" smtClean="0"/>
              <a:t>- </a:t>
            </a:r>
            <a:r>
              <a:rPr lang="ar-SA" dirty="0" smtClean="0"/>
              <a:t>عن المعاني القياسية للعناصر اللغوية التي يقع عليها اختياري، فقد أود أن أدل على النقطة العليا في حدث ما وأبحث من أجل ذلك عن كلمةٍ مناسبة، فيقع اختياري على </a:t>
            </a:r>
            <a:r>
              <a:rPr lang="en-US" dirty="0" smtClean="0"/>
              <a:t>Climacteric</a:t>
            </a:r>
            <a:r>
              <a:rPr lang="ar-SA" dirty="0" smtClean="0"/>
              <a:t> أو على </a:t>
            </a:r>
            <a:r>
              <a:rPr lang="en-US" dirty="0" smtClean="0"/>
              <a:t>Climatic </a:t>
            </a:r>
            <a:r>
              <a:rPr lang="ar-SA" dirty="0" smtClean="0"/>
              <a:t>، وفي هذه الحالة فإن الكلمة التي اخترتها (أيٍّا ما كان معناها) لن تقول ما أعنيه (أعني بالطبع كلمة </a:t>
            </a:r>
            <a:r>
              <a:rPr lang="en-US" dirty="0" smtClean="0"/>
              <a:t>Climax</a:t>
            </a:r>
            <a:r>
              <a:rPr lang="ar-SA" dirty="0" smtClean="0"/>
              <a:t>)</a:t>
            </a:r>
            <a:endParaRPr lang="en-US" dirty="0" smtClean="0"/>
          </a:p>
          <a:p>
            <a:pPr algn="just"/>
            <a:r>
              <a:rPr lang="ar-SA" dirty="0" smtClean="0"/>
              <a:t>       وقد أرى أيضًا أن جملة " ماري ليست أكبر سنٍّا من هاري</a:t>
            </a:r>
            <a:r>
              <a:rPr lang="en-US" dirty="0" smtClean="0"/>
              <a:t>" </a:t>
            </a:r>
            <a:r>
              <a:rPr lang="ar-SA" dirty="0" smtClean="0"/>
              <a:t>تعني أن ماري وهاري في نفس السن، إن اختلاف مقصد المتحدث عن معنى الكلمة أو الجملة يحمل إمكان إساءة الفهم وإساءة التأويل، على أن هذا ليس شيئًا محتَّمًا لا مناص منه، فمعظم الناس لديهم القدرة (باستخدام </a:t>
            </a:r>
            <a:r>
              <a:rPr lang="ar-SA" dirty="0" err="1" smtClean="0"/>
              <a:t>السيكولوجيا</a:t>
            </a:r>
            <a:r>
              <a:rPr lang="ar-SA" dirty="0" smtClean="0"/>
              <a:t> الشعبية والمفاتيح الموقفية</a:t>
            </a:r>
            <a:r>
              <a:rPr lang="en-US" dirty="0" smtClean="0"/>
              <a:t>(</a:t>
            </a:r>
            <a:r>
              <a:rPr lang="ar-SA" dirty="0" smtClean="0"/>
              <a:t>على استشفاف ما يعنيه المتحدث في حقيقة الأمر حتى لو ابتعد ذلك عما قاله بالفعل</a:t>
            </a:r>
            <a:endParaRPr lang="ar-EG"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510334"/>
          </a:xfrm>
        </p:spPr>
        <p:txBody>
          <a:bodyPr>
            <a:noAutofit/>
          </a:bodyPr>
          <a:lstStyle/>
          <a:p>
            <a:pPr lvl="0" algn="r"/>
            <a:r>
              <a:rPr lang="ar-SA" sz="2800" b="1" dirty="0" smtClean="0">
                <a:solidFill>
                  <a:srgbClr val="FF0000"/>
                </a:solidFill>
              </a:rPr>
              <a:t>أهمية الحس المشترك في التأويل</a:t>
            </a:r>
            <a:r>
              <a:rPr lang="en-US" sz="2800" b="1" dirty="0" smtClean="0">
                <a:solidFill>
                  <a:srgbClr val="FF0000"/>
                </a:solidFill>
              </a:rPr>
              <a:t>	</a:t>
            </a:r>
            <a:endParaRPr lang="en-US" sz="2800" dirty="0">
              <a:solidFill>
                <a:srgbClr val="FF0000"/>
              </a:solidFill>
            </a:endParaRPr>
          </a:p>
        </p:txBody>
      </p:sp>
      <p:sp>
        <p:nvSpPr>
          <p:cNvPr id="4" name="عنصر نائب للمحتوى 3"/>
          <p:cNvSpPr>
            <a:spLocks noGrp="1"/>
          </p:cNvSpPr>
          <p:nvPr>
            <p:ph idx="1"/>
          </p:nvPr>
        </p:nvSpPr>
        <p:spPr>
          <a:xfrm>
            <a:off x="457200" y="1428736"/>
            <a:ext cx="8229600" cy="4895864"/>
          </a:xfrm>
        </p:spPr>
        <p:txBody>
          <a:bodyPr>
            <a:normAutofit/>
          </a:bodyPr>
          <a:lstStyle/>
          <a:p>
            <a:pPr algn="just"/>
            <a:r>
              <a:rPr lang="ar-SA" dirty="0" smtClean="0"/>
              <a:t>يؤكد </a:t>
            </a:r>
            <a:r>
              <a:rPr lang="ar-SA" dirty="0" err="1" smtClean="0"/>
              <a:t>كلادينيوس</a:t>
            </a:r>
            <a:r>
              <a:rPr lang="ar-SA" dirty="0" smtClean="0"/>
              <a:t> على أن الحس المشترك له دوره الحيوي في عملية الفهم، فالمرء يفهم القول المنطوق أو المكتوب فهمًا تامٍّا إذا ما أخذ بالاعتبار جميع الأفكار التي يمكن أن توقظها الكلمات فينا وفقًا لأحكام القلب والعقل، ولا نعني هنا كل فكرة ممكنة بل الأفكار التي تتفق مع الحس المشترك، بالنظر إلى معرفتنا بالأحوال السائدة</a:t>
            </a:r>
            <a:r>
              <a:rPr lang="en-US" dirty="0" smtClean="0"/>
              <a:t>.</a:t>
            </a:r>
          </a:p>
          <a:p>
            <a:pPr algn="just"/>
            <a:r>
              <a:rPr lang="ar-SA" dirty="0" smtClean="0"/>
              <a:t>       على أن ما يهم هنا ليس المحتوى السيكولوجي بل الغرض المقصود للنص، وكذلك قواعد الإنشاء التي يمليها هذا الغرض، أي أن المرء يفهم مقصد المؤلف لا من خلال فهم حالاته السيكولوجية بل من خلال فهمه للنص، ويفهم النص من خلال فهمه كيف يستخدم الناس النصوص استخدامًا مقبولًا، نحن إذن نفسر ونتواصل مع بعضنا البعض وفق مجموعةٍ من القواعد المعقولة</a:t>
            </a:r>
            <a:r>
              <a:rPr lang="en-US" dirty="0" smtClean="0"/>
              <a:t>.</a:t>
            </a:r>
          </a:p>
          <a:p>
            <a:pPr algn="just"/>
            <a:endParaRPr lang="ar-EG"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510334"/>
          </a:xfrm>
        </p:spPr>
        <p:txBody>
          <a:bodyPr>
            <a:noAutofit/>
          </a:bodyPr>
          <a:lstStyle/>
          <a:p>
            <a:pPr lvl="0" algn="r"/>
            <a:r>
              <a:rPr lang="ar-SA" sz="2800" b="1" dirty="0" smtClean="0">
                <a:solidFill>
                  <a:srgbClr val="FF0000"/>
                </a:solidFill>
              </a:rPr>
              <a:t>الوجه التربوي للتأويل </a:t>
            </a:r>
            <a:endParaRPr lang="en-US" sz="2800" dirty="0">
              <a:solidFill>
                <a:srgbClr val="FF0000"/>
              </a:solidFill>
            </a:endParaRPr>
          </a:p>
        </p:txBody>
      </p:sp>
      <p:sp>
        <p:nvSpPr>
          <p:cNvPr id="4" name="عنصر نائب للمحتوى 3"/>
          <p:cNvSpPr>
            <a:spLocks noGrp="1"/>
          </p:cNvSpPr>
          <p:nvPr>
            <p:ph idx="1"/>
          </p:nvPr>
        </p:nvSpPr>
        <p:spPr>
          <a:xfrm>
            <a:off x="457200" y="1571612"/>
            <a:ext cx="8229600" cy="4752988"/>
          </a:xfrm>
        </p:spPr>
        <p:txBody>
          <a:bodyPr>
            <a:normAutofit fontScale="92500" lnSpcReduction="20000"/>
          </a:bodyPr>
          <a:lstStyle/>
          <a:p>
            <a:pPr algn="just"/>
            <a:r>
              <a:rPr lang="ar-SA" dirty="0" smtClean="0"/>
              <a:t> وتتضمن </a:t>
            </a:r>
            <a:r>
              <a:rPr lang="ar-SA" dirty="0" err="1" smtClean="0"/>
              <a:t>الهرمنيوطيقا</a:t>
            </a:r>
            <a:r>
              <a:rPr lang="ar-SA" dirty="0" smtClean="0"/>
              <a:t> عند </a:t>
            </a:r>
            <a:r>
              <a:rPr lang="ar-SA" dirty="0" err="1" smtClean="0"/>
              <a:t>كلادينيوس</a:t>
            </a:r>
            <a:r>
              <a:rPr lang="ar-SA" dirty="0" smtClean="0"/>
              <a:t> جانبًا </a:t>
            </a:r>
            <a:r>
              <a:rPr lang="ar-SA" dirty="0" err="1" smtClean="0"/>
              <a:t>بيداجوجيٍّا</a:t>
            </a:r>
            <a:r>
              <a:rPr lang="ar-SA" dirty="0" smtClean="0"/>
              <a:t> (تربويٍّا</a:t>
            </a:r>
            <a:r>
              <a:rPr lang="en-US" dirty="0" smtClean="0"/>
              <a:t>/</a:t>
            </a:r>
            <a:r>
              <a:rPr lang="ar-SA" dirty="0" smtClean="0"/>
              <a:t>تدريسيٍّا) أساسيٍّا، فإن تؤول لا يعدو أن تعلِّم شخصًا ما التصورات الضرورية لفهم عملٍ مكتوبٍ أو منطوق، وتتجلى الطبيعة التربوية للتأويل في دعوة </a:t>
            </a:r>
            <a:r>
              <a:rPr lang="ar-SA" dirty="0" err="1" smtClean="0"/>
              <a:t>كلادينيوس</a:t>
            </a:r>
            <a:r>
              <a:rPr lang="ar-SA" dirty="0" smtClean="0"/>
              <a:t> لأن يكون تفسير النص مكيفًا بحسب جمهور المتلقين، بذلك يرتبط التأويل عنده بفن الخطابة وعلم التربية ارتباطًا وثيقًا</a:t>
            </a:r>
            <a:r>
              <a:rPr lang="en-US" dirty="0" smtClean="0"/>
              <a:t>.</a:t>
            </a:r>
          </a:p>
          <a:p>
            <a:pPr algn="just"/>
            <a:r>
              <a:rPr lang="ar-SA" dirty="0" smtClean="0"/>
              <a:t>       ففي الأحوال العادية، حيث لا غموض في النص ولا التباس، وحيث مفاتيح </a:t>
            </a:r>
            <a:r>
              <a:rPr lang="ar-SA" dirty="0" smtClean="0"/>
              <a:t>فهم</a:t>
            </a:r>
            <a:r>
              <a:rPr lang="ar-EG" dirty="0" smtClean="0"/>
              <a:t> </a:t>
            </a:r>
            <a:r>
              <a:rPr lang="ar-SA" dirty="0" smtClean="0"/>
              <a:t>النص </a:t>
            </a:r>
            <a:r>
              <a:rPr lang="ar-SA" dirty="0" smtClean="0"/>
              <a:t>كاملةٌ في يد المفسِّر، فإن التأويل عند </a:t>
            </a:r>
            <a:r>
              <a:rPr lang="ar-SA" dirty="0" err="1" smtClean="0"/>
              <a:t>كلادينيوس</a:t>
            </a:r>
            <a:r>
              <a:rPr lang="ar-SA" dirty="0" smtClean="0"/>
              <a:t> يصبح لونًا من</a:t>
            </a:r>
            <a:endParaRPr lang="en-US" dirty="0" smtClean="0"/>
          </a:p>
          <a:p>
            <a:pPr algn="just">
              <a:buNone/>
            </a:pPr>
            <a:r>
              <a:rPr lang="en-US" dirty="0" smtClean="0"/>
              <a:t> </a:t>
            </a:r>
            <a:r>
              <a:rPr lang="ar-SA" dirty="0" smtClean="0"/>
              <a:t>التربية" أو "التدريس" أي تعليم القارئ أو المستمع تصورات معينةً ضروريةً للفهم الكامل لهذا النص، في هذه الحالة يكون على المؤوِّل أن يأخذ بعين الاعتبار درجة استبصار التلميذ ويراعي قصوره المعرفي حين يتخير الصياغة المناسبة، ولما كان هناك درجاتٌ من الاستبصار والمستوى المعرفي بعدد قرَّاء النص أو مستمعيه، فإن هناك أيضًا تأويلات صحيحة بعدد القراء أو المستمعين، وصفوة القول أن كل شخص تقريبًا يلزمه تأويل معين، وأن التأويل منسوبٌ إلى المتلقي بقدر ما هو منسوبٌ إلى المؤوِّل</a:t>
            </a:r>
            <a:r>
              <a:rPr lang="en-US" dirty="0" smtClean="0"/>
              <a:t>.</a:t>
            </a:r>
            <a:endParaRPr lang="ar-EG"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653210"/>
          </a:xfrm>
        </p:spPr>
        <p:txBody>
          <a:bodyPr>
            <a:normAutofit fontScale="90000"/>
          </a:bodyPr>
          <a:lstStyle/>
          <a:p>
            <a:pPr algn="r"/>
            <a:r>
              <a:rPr lang="en-US" sz="4000" b="1" dirty="0" smtClean="0">
                <a:solidFill>
                  <a:srgbClr val="FF0000"/>
                </a:solidFill>
              </a:rPr>
              <a:t> </a:t>
            </a:r>
            <a:r>
              <a:rPr lang="ar-SA" sz="4000" b="1" dirty="0" smtClean="0">
                <a:solidFill>
                  <a:srgbClr val="FF0000"/>
                </a:solidFill>
              </a:rPr>
              <a:t>زاوية الرؤية</a:t>
            </a:r>
            <a:endParaRPr lang="ar-EG" sz="4000" dirty="0">
              <a:solidFill>
                <a:srgbClr val="FF0000"/>
              </a:solidFill>
            </a:endParaRPr>
          </a:p>
        </p:txBody>
      </p:sp>
      <p:sp>
        <p:nvSpPr>
          <p:cNvPr id="3" name="عنصر نائب للمحتوى 2"/>
          <p:cNvSpPr>
            <a:spLocks noGrp="1"/>
          </p:cNvSpPr>
          <p:nvPr>
            <p:ph idx="1"/>
          </p:nvPr>
        </p:nvSpPr>
        <p:spPr>
          <a:xfrm>
            <a:off x="457200" y="1643050"/>
            <a:ext cx="8229600" cy="4681550"/>
          </a:xfrm>
        </p:spPr>
        <p:txBody>
          <a:bodyPr>
            <a:normAutofit fontScale="92500" lnSpcReduction="20000"/>
          </a:bodyPr>
          <a:lstStyle/>
          <a:p>
            <a:pPr algn="just"/>
            <a:r>
              <a:rPr lang="ar-SA" dirty="0" smtClean="0"/>
              <a:t> وهو من أهم إسهامات </a:t>
            </a:r>
            <a:r>
              <a:rPr lang="ar-SA" dirty="0" err="1" smtClean="0"/>
              <a:t>كلادينيوس</a:t>
            </a:r>
            <a:r>
              <a:rPr lang="ar-SA" dirty="0" smtClean="0"/>
              <a:t>، وهو مفهوم "زاوية الرؤية" أو "وجهة الرأي" أو "المنظور"، إن كل شخص يدرك ما يحدث في </a:t>
            </a:r>
            <a:r>
              <a:rPr lang="ar-SA" dirty="0" err="1" smtClean="0"/>
              <a:t>العالمعلى</a:t>
            </a:r>
            <a:r>
              <a:rPr lang="ar-SA" dirty="0" smtClean="0"/>
              <a:t> نحو مختلف، بحيث إنه لو طُلب من عددٍ كبيرٍ من الأشخاص وصف واقعة معينة فإن كل واحد منهم سوف ينتبه إلى شيءٍ بعينه، هذا إذا قُدر لهم أن يدركوا الموقف إدراكًا صحيحًا</a:t>
            </a:r>
            <a:r>
              <a:rPr lang="en-US" dirty="0" smtClean="0"/>
              <a:t>! </a:t>
            </a:r>
            <a:r>
              <a:rPr lang="ar-SA" dirty="0" smtClean="0"/>
              <a:t>يعود هذا الفارق أولًا إلى اختلاف موقع الجسم ووضعه وهو يتفاوت بالضرورة من شخصٍ إلى آخر، وثانيًا إلى تفاوت الارتباطات حول الموضوع بين واحدٍ وآخر، وثالثًا إلى الفروق الفردية في انتقاء الموضوعات التي يُلتفت إليها، فمن المسلم </a:t>
            </a:r>
            <a:r>
              <a:rPr lang="ar-SA" dirty="0" err="1" smtClean="0"/>
              <a:t>به</a:t>
            </a:r>
            <a:r>
              <a:rPr lang="ar-SA" dirty="0" smtClean="0"/>
              <a:t> أن الأغراض التي نضمرها لحظة الإدراك هي التي تتحكم في تحديد ما نختاره لكي ننتبه إليه، فأفعالنا هي دائمًا </a:t>
            </a:r>
            <a:r>
              <a:rPr lang="ar-SA" dirty="0" err="1" smtClean="0"/>
              <a:t>غرضيةٌ</a:t>
            </a:r>
            <a:r>
              <a:rPr lang="ar-SA" dirty="0" smtClean="0"/>
              <a:t> تتجه نحو هدفٍ ما؛ ولذا فإنه عندما تكون للأفراد أغراضٌ مختلفة فإنهم يدركون العالم على أنحاء مختلفة، بحيث يقر أحدهم أمورًا معينة يتجاهلها غيره أو ينكرها، ذلك أن الاهتمام أو الموقف هو الذي يرشد الانتباه في اتجاهاتٍ ذات صلة، ويحجب في الوقت نفسه تلك المنبهات التي لا تتصل بغرضه، بل إن الموقف الفكري والأيديولوجي ليتحكم في طريقة الإصغاء إلى الأشياء وهيئتها المدركة، ويشحن الانتباه في اتجاهات معينة ويصرفه عن المضي في اتجاهات أخرى.</a:t>
            </a:r>
            <a:endParaRPr lang="ar-EG"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pPr algn="ctr"/>
            <a:r>
              <a:rPr lang="ar-EG" sz="4000" dirty="0" smtClean="0">
                <a:solidFill>
                  <a:schemeClr val="tx1"/>
                </a:solidFill>
              </a:rPr>
              <a:t>المحاضرة السابعة</a:t>
            </a:r>
            <a:r>
              <a:rPr lang="ar-EG" dirty="0" smtClean="0"/>
              <a:t/>
            </a:r>
            <a:br>
              <a:rPr lang="ar-EG" dirty="0" smtClean="0"/>
            </a:br>
            <a:r>
              <a:rPr lang="ar-EG" dirty="0" err="1" smtClean="0">
                <a:solidFill>
                  <a:srgbClr val="FFFF00"/>
                </a:solidFill>
              </a:rPr>
              <a:t>شلايرماخر</a:t>
            </a:r>
            <a:endParaRPr lang="ar-EG" dirty="0">
              <a:solidFill>
                <a:srgbClr val="FFFF00"/>
              </a:solidFill>
            </a:endParaRPr>
          </a:p>
        </p:txBody>
      </p:sp>
      <p:sp>
        <p:nvSpPr>
          <p:cNvPr id="3" name="عنوان فرعي 2"/>
          <p:cNvSpPr>
            <a:spLocks noGrp="1"/>
          </p:cNvSpPr>
          <p:nvPr>
            <p:ph type="subTitle" idx="1"/>
          </p:nvPr>
        </p:nvSpPr>
        <p:spPr>
          <a:xfrm>
            <a:off x="533400" y="3643314"/>
            <a:ext cx="180948" cy="71438"/>
          </a:xfrm>
        </p:spPr>
        <p:txBody>
          <a:bodyPr>
            <a:normAutofit fontScale="25000" lnSpcReduction="20000"/>
          </a:bodyPr>
          <a:lstStyle/>
          <a:p>
            <a:pPr algn="ctr"/>
            <a:endParaRPr lang="ar-EG"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367458"/>
          </a:xfrm>
        </p:spPr>
        <p:txBody>
          <a:bodyPr>
            <a:noAutofit/>
          </a:bodyPr>
          <a:lstStyle/>
          <a:p>
            <a:pPr algn="r"/>
            <a:r>
              <a:rPr lang="ar-EG" sz="1600" b="1" dirty="0" smtClean="0">
                <a:solidFill>
                  <a:srgbClr val="FF0000"/>
                </a:solidFill>
              </a:rPr>
              <a:t>المحاضرة السابعة</a:t>
            </a:r>
            <a:endParaRPr lang="ar-EG" sz="1600" b="1" dirty="0">
              <a:solidFill>
                <a:srgbClr val="FF0000"/>
              </a:solidFill>
            </a:endParaRPr>
          </a:p>
        </p:txBody>
      </p:sp>
      <p:sp>
        <p:nvSpPr>
          <p:cNvPr id="4" name="عنصر نائب للمحتوى 3"/>
          <p:cNvSpPr>
            <a:spLocks noGrp="1"/>
          </p:cNvSpPr>
          <p:nvPr>
            <p:ph idx="1"/>
          </p:nvPr>
        </p:nvSpPr>
        <p:spPr/>
        <p:txBody>
          <a:bodyPr/>
          <a:lstStyle/>
          <a:p>
            <a:pPr algn="just"/>
            <a:r>
              <a:rPr lang="ar-SA" dirty="0" smtClean="0"/>
              <a:t>في عبارة افتتاحية لمحاضراته في </a:t>
            </a:r>
            <a:r>
              <a:rPr lang="ar-SA" dirty="0" err="1" smtClean="0"/>
              <a:t>الهرمنيوطيقا</a:t>
            </a:r>
            <a:r>
              <a:rPr lang="ar-SA" dirty="0" smtClean="0"/>
              <a:t> يقول "</a:t>
            </a:r>
            <a:r>
              <a:rPr lang="ar-SA" dirty="0" err="1" smtClean="0"/>
              <a:t>شلايرماخر</a:t>
            </a:r>
            <a:r>
              <a:rPr lang="ar-SA" dirty="0" smtClean="0"/>
              <a:t>":</a:t>
            </a:r>
            <a:r>
              <a:rPr lang="ar-SA" dirty="0" err="1" smtClean="0"/>
              <a:t>الهرمنيوطيقا</a:t>
            </a:r>
            <a:r>
              <a:rPr lang="ar-SA" dirty="0" smtClean="0"/>
              <a:t> بوصفها فن الفهم لا وجود لها كمبحثٍ عام، فليس هناك غير كثرةٍ من الأفرع </a:t>
            </a:r>
            <a:r>
              <a:rPr lang="ar-SA" dirty="0" err="1" smtClean="0"/>
              <a:t>الهرمنيوطيقية</a:t>
            </a:r>
            <a:r>
              <a:rPr lang="ar-SA" dirty="0" smtClean="0"/>
              <a:t> المنفصلة." وهو بذلك يعلن في جملة واحدة عن هدفه الأساسي</a:t>
            </a:r>
            <a:r>
              <a:rPr lang="en-US" dirty="0" smtClean="0"/>
              <a:t>: </a:t>
            </a:r>
            <a:r>
              <a:rPr lang="ar-SA" dirty="0" smtClean="0"/>
              <a:t>تأسيس </a:t>
            </a:r>
            <a:r>
              <a:rPr lang="ar-SA" dirty="0" err="1" smtClean="0"/>
              <a:t>هرمنيوطيقا</a:t>
            </a:r>
            <a:r>
              <a:rPr lang="ar-SA" dirty="0" smtClean="0"/>
              <a:t> عامة بوصفها فن الفهم</a:t>
            </a:r>
            <a:r>
              <a:rPr lang="en-US" dirty="0" smtClean="0"/>
              <a:t>.	</a:t>
            </a:r>
            <a:endParaRPr lang="ar-EG"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581772"/>
          </a:xfrm>
        </p:spPr>
        <p:txBody>
          <a:bodyPr>
            <a:normAutofit/>
          </a:bodyPr>
          <a:lstStyle/>
          <a:p>
            <a:pPr algn="r"/>
            <a:r>
              <a:rPr lang="ar-EG" sz="1600" b="1" dirty="0" smtClean="0">
                <a:solidFill>
                  <a:srgbClr val="FF0000"/>
                </a:solidFill>
              </a:rPr>
              <a:t>تابع المحاضرة السابعة</a:t>
            </a:r>
            <a:endParaRPr lang="ar-EG" sz="1600" b="1" dirty="0">
              <a:solidFill>
                <a:srgbClr val="FF0000"/>
              </a:solidFill>
            </a:endParaRPr>
          </a:p>
        </p:txBody>
      </p:sp>
      <p:sp>
        <p:nvSpPr>
          <p:cNvPr id="4" name="عنصر نائب للمحتوى 3"/>
          <p:cNvSpPr>
            <a:spLocks noGrp="1"/>
          </p:cNvSpPr>
          <p:nvPr>
            <p:ph idx="1"/>
          </p:nvPr>
        </p:nvSpPr>
        <p:spPr/>
        <p:txBody>
          <a:bodyPr>
            <a:normAutofit/>
          </a:bodyPr>
          <a:lstStyle/>
          <a:p>
            <a:pPr algn="just"/>
            <a:r>
              <a:rPr lang="ar-SA" dirty="0" smtClean="0"/>
              <a:t>يؤكد "</a:t>
            </a:r>
            <a:r>
              <a:rPr lang="ar-SA" dirty="0" err="1" smtClean="0"/>
              <a:t>شلايرماخر</a:t>
            </a:r>
            <a:r>
              <a:rPr lang="ar-SA" dirty="0" smtClean="0"/>
              <a:t>" أن هذا الفن هو فن واحد من حيث ماهيته، سواء كان النص </a:t>
            </a:r>
            <a:r>
              <a:rPr lang="ar-SA" dirty="0" smtClean="0"/>
              <a:t>نصَّا </a:t>
            </a:r>
            <a:r>
              <a:rPr lang="ar-SA" dirty="0" smtClean="0"/>
              <a:t>تشريعيٍّا أو نصٍّا دينيٍّا أو عملًا أدبيٍّا، صحيح أن هناك فروقًا مؤكدة بين </a:t>
            </a:r>
            <a:r>
              <a:rPr lang="ar-SA" dirty="0" smtClean="0"/>
              <a:t>هذه</a:t>
            </a:r>
            <a:r>
              <a:rPr lang="ar-EG" dirty="0" smtClean="0"/>
              <a:t> </a:t>
            </a:r>
            <a:r>
              <a:rPr lang="ar-SA" dirty="0" smtClean="0"/>
              <a:t>المجالات </a:t>
            </a:r>
            <a:r>
              <a:rPr lang="ar-SA" dirty="0" smtClean="0"/>
              <a:t>العديدة من النصوص مما يستدعي أن يطور كل مجال أدواته النظرية الملائمة لمشكلاته الخاصة، غير أنه من وراء هذه الاختلافات تكمن وحدةٌ أصيلة، إن جميع هذه النصوص تَمْثُل في جسدٍ لغوي؛ ومن ثم فلا بد من استخدام النحو لكشف معنى العبارة، فالفكرة العامة تتفاعل مع البنية اللغوية لتكوِّن المعنى، أيٍّا ما كان صنف النص، فإذا أمكن صياغة مبادئ كل فهمٍ لغوي فإن هذه المبادئ تشكل </a:t>
            </a:r>
            <a:r>
              <a:rPr lang="ar-SA" dirty="0" err="1" smtClean="0"/>
              <a:t>هرمنيوطيقا</a:t>
            </a:r>
            <a:r>
              <a:rPr lang="ar-SA" dirty="0" smtClean="0"/>
              <a:t> عامة، ويمكن لهذه </a:t>
            </a:r>
            <a:r>
              <a:rPr lang="ar-SA" dirty="0" err="1" smtClean="0"/>
              <a:t>الهرمنيوطيقا</a:t>
            </a:r>
            <a:r>
              <a:rPr lang="ar-SA" dirty="0" smtClean="0"/>
              <a:t> العامة أن تكون الأساس والجوهر لكل </a:t>
            </a:r>
            <a:r>
              <a:rPr lang="ar-SA" dirty="0" err="1" smtClean="0"/>
              <a:t>هرمنيوطيقا</a:t>
            </a:r>
            <a:r>
              <a:rPr lang="ar-SA" dirty="0" smtClean="0"/>
              <a:t> خاصة</a:t>
            </a:r>
            <a:r>
              <a:rPr lang="en-US" dirty="0" smtClean="0"/>
              <a:t>.</a:t>
            </a:r>
          </a:p>
          <a:p>
            <a:pPr algn="just"/>
            <a:endParaRPr lang="ar-EG"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510334"/>
          </a:xfrm>
        </p:spPr>
        <p:txBody>
          <a:bodyPr>
            <a:noAutofit/>
          </a:bodyPr>
          <a:lstStyle/>
          <a:p>
            <a:pPr algn="r"/>
            <a:r>
              <a:rPr lang="ar-EG" sz="1600" b="1" dirty="0" smtClean="0">
                <a:solidFill>
                  <a:srgbClr val="FF0000"/>
                </a:solidFill>
              </a:rPr>
              <a:t>تابع المحاضرة السابعة</a:t>
            </a:r>
            <a:endParaRPr lang="ar-EG" sz="1600" b="1" dirty="0">
              <a:solidFill>
                <a:srgbClr val="FF0000"/>
              </a:solidFill>
            </a:endParaRPr>
          </a:p>
        </p:txBody>
      </p:sp>
      <p:sp>
        <p:nvSpPr>
          <p:cNvPr id="4" name="عنصر نائب للمحتوى 3"/>
          <p:cNvSpPr>
            <a:spLocks noGrp="1"/>
          </p:cNvSpPr>
          <p:nvPr>
            <p:ph idx="1"/>
          </p:nvPr>
        </p:nvSpPr>
        <p:spPr/>
        <p:txBody>
          <a:bodyPr>
            <a:normAutofit lnSpcReduction="10000"/>
          </a:bodyPr>
          <a:lstStyle/>
          <a:p>
            <a:pPr algn="just"/>
            <a:r>
              <a:rPr lang="ar-SA" dirty="0" smtClean="0"/>
              <a:t>وفي كل حوار يجري، فإن عملية صياغة قولٍ ما وإصداره في كلمات هي شيء، وعملية تلقي هذا القول وفهمه هي شيءٌ آخر مختلفٌ ومتميزٌ كليٍّا، </a:t>
            </a:r>
            <a:r>
              <a:rPr lang="ar-SA" dirty="0" err="1" smtClean="0"/>
              <a:t>والهرمنيوطيقا</a:t>
            </a:r>
            <a:r>
              <a:rPr lang="ar-SA" dirty="0" smtClean="0"/>
              <a:t> في رأي </a:t>
            </a:r>
            <a:r>
              <a:rPr lang="ar-SA" dirty="0" err="1" smtClean="0"/>
              <a:t>شلايرماخر</a:t>
            </a:r>
            <a:r>
              <a:rPr lang="ar-SA" dirty="0" smtClean="0"/>
              <a:t> إنما تنصب على العملية الثانية وحدها، عملية الفهم، إنها باختصار شديد</a:t>
            </a:r>
            <a:r>
              <a:rPr lang="en-US" dirty="0" smtClean="0"/>
              <a:t>: </a:t>
            </a:r>
            <a:r>
              <a:rPr lang="ar-SA" dirty="0" smtClean="0"/>
              <a:t>فن الفهم، ومن ثم فقد جعل </a:t>
            </a:r>
            <a:r>
              <a:rPr lang="ar-SA" dirty="0" err="1" smtClean="0"/>
              <a:t>شلايرماخر</a:t>
            </a:r>
            <a:r>
              <a:rPr lang="ar-SA" dirty="0" smtClean="0"/>
              <a:t> نقطة بدايته هذا السؤال العام</a:t>
            </a:r>
            <a:r>
              <a:rPr lang="en-US" dirty="0" smtClean="0"/>
              <a:t>: </a:t>
            </a:r>
            <a:r>
              <a:rPr lang="ar-SA" dirty="0" smtClean="0"/>
              <a:t>كيف يتم على وجه الدقة فهم أي عبارة أو أي قول، سواء أكان قولًا منطوقًا أو مكتوبًا؟ إن موقف الفهم هو موقف علاقة حوارية، وفي كل علاقة من هذا النوع ثمة طرفان</a:t>
            </a:r>
            <a:r>
              <a:rPr lang="en-US" dirty="0" smtClean="0"/>
              <a:t>: </a:t>
            </a:r>
            <a:r>
              <a:rPr lang="ar-SA" dirty="0" smtClean="0"/>
              <a:t>الطرف المتحدث وهو من يشيِّد جملةً لكي يعبر عن المعنى الذي لديه، والطرف المستمع وهو من يتلقى سلسلةً مكونةً من كلمات</a:t>
            </a:r>
            <a:r>
              <a:rPr lang="en-US" dirty="0" smtClean="0"/>
              <a:t> … </a:t>
            </a:r>
            <a:r>
              <a:rPr lang="ar-SA" dirty="0" smtClean="0"/>
              <a:t>من مجرد كلمات، ولكنه فجأة، ومن خلال عملية </a:t>
            </a:r>
            <a:r>
              <a:rPr lang="ar-SA" dirty="0" err="1" smtClean="0"/>
              <a:t>باطنة</a:t>
            </a:r>
            <a:r>
              <a:rPr lang="ar-SA" dirty="0" smtClean="0"/>
              <a:t> وسرية يمكنه أن يستشف معانيها، هذه العملية </a:t>
            </a:r>
            <a:r>
              <a:rPr lang="ar-SA" dirty="0" err="1" smtClean="0"/>
              <a:t>الباطنة</a:t>
            </a:r>
            <a:r>
              <a:rPr lang="ar-SA" dirty="0" smtClean="0"/>
              <a:t> </a:t>
            </a:r>
            <a:r>
              <a:rPr lang="ar-SA" dirty="0" err="1" smtClean="0"/>
              <a:t>الإشراقية</a:t>
            </a:r>
            <a:r>
              <a:rPr lang="ar-SA" dirty="0" smtClean="0"/>
              <a:t> هي عملية التأويل، إنها المجال الحقيقي </a:t>
            </a:r>
            <a:r>
              <a:rPr lang="ar-SA" dirty="0" err="1" smtClean="0"/>
              <a:t>للهرمنيوطيقا</a:t>
            </a:r>
            <a:r>
              <a:rPr lang="ar-SA" dirty="0" smtClean="0"/>
              <a:t>، </a:t>
            </a:r>
            <a:r>
              <a:rPr lang="ar-SA" dirty="0" err="1" smtClean="0"/>
              <a:t>فالهرمنيوطيقا</a:t>
            </a:r>
            <a:r>
              <a:rPr lang="ar-SA" dirty="0" smtClean="0"/>
              <a:t> هي فن الإصغاء</a:t>
            </a:r>
            <a:r>
              <a:rPr lang="en-US" dirty="0" smtClean="0"/>
              <a:t>.</a:t>
            </a:r>
          </a:p>
          <a:p>
            <a:pPr algn="just"/>
            <a:endParaRPr lang="ar-EG"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296020"/>
          </a:xfrm>
        </p:spPr>
        <p:txBody>
          <a:bodyPr>
            <a:normAutofit/>
          </a:bodyPr>
          <a:lstStyle/>
          <a:p>
            <a:pPr algn="r"/>
            <a:r>
              <a:rPr lang="ar-EG" sz="1400" b="1" dirty="0" smtClean="0">
                <a:solidFill>
                  <a:srgbClr val="C00000"/>
                </a:solidFill>
              </a:rPr>
              <a:t>المحاضرة الأولى</a:t>
            </a:r>
            <a:endParaRPr lang="ar-EG" sz="1400" b="1" dirty="0">
              <a:solidFill>
                <a:srgbClr val="C00000"/>
              </a:solidFill>
            </a:endParaRPr>
          </a:p>
        </p:txBody>
      </p:sp>
      <p:sp>
        <p:nvSpPr>
          <p:cNvPr id="4" name="عنصر نائب للمحتوى 3"/>
          <p:cNvSpPr>
            <a:spLocks noGrp="1"/>
          </p:cNvSpPr>
          <p:nvPr>
            <p:ph idx="1"/>
          </p:nvPr>
        </p:nvSpPr>
        <p:spPr>
          <a:xfrm>
            <a:off x="457200" y="1285860"/>
            <a:ext cx="8229600" cy="5038740"/>
          </a:xfrm>
        </p:spPr>
        <p:txBody>
          <a:bodyPr>
            <a:normAutofit lnSpcReduction="10000"/>
          </a:bodyPr>
          <a:lstStyle/>
          <a:p>
            <a:pPr algn="just">
              <a:buNone/>
            </a:pPr>
            <a:r>
              <a:rPr lang="ar-EG" dirty="0" smtClean="0"/>
              <a:t>    </a:t>
            </a:r>
            <a:r>
              <a:rPr lang="ar-SA" dirty="0" smtClean="0"/>
              <a:t>ثمة </a:t>
            </a:r>
            <a:r>
              <a:rPr lang="ar-SA" dirty="0" smtClean="0"/>
              <a:t>تعريفات عدة مختلفة </a:t>
            </a:r>
            <a:r>
              <a:rPr lang="ar-SA" dirty="0" err="1" smtClean="0"/>
              <a:t>للهرمنيوطيقا</a:t>
            </a:r>
            <a:r>
              <a:rPr lang="ar-SA" dirty="0" smtClean="0"/>
              <a:t> كما تطورت في الأزمنة الحديثة، منذ البداية كانت الكلمة تشير إلى علم التأويل وبخاصة مبادئ التفسير النصي القويم، غير أن حقل </a:t>
            </a:r>
            <a:r>
              <a:rPr lang="ar-SA" dirty="0" err="1" smtClean="0"/>
              <a:t>الهرمنيوطيقا</a:t>
            </a:r>
            <a:r>
              <a:rPr lang="ar-SA" dirty="0" smtClean="0"/>
              <a:t> قد تم تأويله (بترتيب زمني تقريبًا) إلى</a:t>
            </a:r>
            <a:r>
              <a:rPr lang="en-US" dirty="0" smtClean="0"/>
              <a:t>:</a:t>
            </a:r>
          </a:p>
          <a:p>
            <a:pPr lvl="0" algn="just"/>
            <a:r>
              <a:rPr lang="ar-SA" dirty="0" smtClean="0"/>
              <a:t>نظرية تفسير الكتاب المقدس</a:t>
            </a:r>
            <a:endParaRPr lang="en-US" dirty="0" smtClean="0"/>
          </a:p>
          <a:p>
            <a:pPr lvl="0" algn="just"/>
            <a:r>
              <a:rPr lang="ar-SA" dirty="0" err="1" smtClean="0"/>
              <a:t>ميثودولوجيا</a:t>
            </a:r>
            <a:r>
              <a:rPr lang="ar-SA" dirty="0" smtClean="0"/>
              <a:t> فقه اللغة العام</a:t>
            </a:r>
            <a:endParaRPr lang="en-US" dirty="0" smtClean="0"/>
          </a:p>
          <a:p>
            <a:pPr lvl="0" algn="just"/>
            <a:r>
              <a:rPr lang="ar-SA" dirty="0" smtClean="0"/>
              <a:t>علم كل فهمٍ لغوي</a:t>
            </a:r>
            <a:endParaRPr lang="en-US" dirty="0" smtClean="0"/>
          </a:p>
          <a:p>
            <a:pPr lvl="0" algn="just"/>
            <a:r>
              <a:rPr lang="ar-SA" dirty="0" smtClean="0"/>
              <a:t>الأساس المنهجي للعلوم الإنسانية (الروحية) </a:t>
            </a:r>
            <a:r>
              <a:rPr lang="en-US" dirty="0" smtClean="0"/>
              <a:t> </a:t>
            </a:r>
            <a:r>
              <a:rPr lang="en-US" dirty="0" err="1" smtClean="0"/>
              <a:t>Geisteswis-Senschaften</a:t>
            </a:r>
            <a:endParaRPr lang="en-US" dirty="0" smtClean="0"/>
          </a:p>
          <a:p>
            <a:pPr lvl="0" algn="just"/>
            <a:r>
              <a:rPr lang="ar-SA" dirty="0" err="1" smtClean="0"/>
              <a:t>فينومينولوجيا</a:t>
            </a:r>
            <a:r>
              <a:rPr lang="ar-SA" dirty="0" smtClean="0"/>
              <a:t> الوجود والفهم الوجودي</a:t>
            </a:r>
            <a:endParaRPr lang="en-US" dirty="0" smtClean="0"/>
          </a:p>
          <a:p>
            <a:pPr lvl="0" algn="just"/>
            <a:r>
              <a:rPr lang="ar-SA" dirty="0" smtClean="0"/>
              <a:t>أنساق </a:t>
            </a:r>
            <a:r>
              <a:rPr lang="ar-SA" dirty="0" err="1" smtClean="0"/>
              <a:t>التأوي</a:t>
            </a:r>
            <a:r>
              <a:rPr lang="ar-EG" dirty="0" smtClean="0"/>
              <a:t>ل</a:t>
            </a:r>
            <a:r>
              <a:rPr lang="ar-SA" dirty="0" smtClean="0"/>
              <a:t>(سواء </a:t>
            </a:r>
            <a:r>
              <a:rPr lang="ar-SA" dirty="0" err="1" smtClean="0"/>
              <a:t>الاستجماعي</a:t>
            </a:r>
            <a:r>
              <a:rPr lang="ar-SA" dirty="0" smtClean="0"/>
              <a:t> أو التحطيمي) التي يستخدمها الإنسان </a:t>
            </a:r>
            <a:r>
              <a:rPr lang="ar-SA" i="1" dirty="0" smtClean="0"/>
              <a:t> </a:t>
            </a:r>
            <a:r>
              <a:rPr lang="ar-SA" dirty="0" smtClean="0"/>
              <a:t>للوصول إلى المعنى القابع وراء الأساطير والرموز</a:t>
            </a:r>
            <a:r>
              <a:rPr lang="en-US" dirty="0" smtClean="0"/>
              <a:t>.</a:t>
            </a:r>
            <a:endParaRPr lang="ar-EG"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28596" y="785794"/>
            <a:ext cx="8229600" cy="214314"/>
          </a:xfrm>
        </p:spPr>
        <p:txBody>
          <a:bodyPr>
            <a:noAutofit/>
          </a:bodyPr>
          <a:lstStyle/>
          <a:p>
            <a:pPr algn="r"/>
            <a:r>
              <a:rPr lang="ar-EG" sz="1400" b="1" dirty="0" smtClean="0">
                <a:solidFill>
                  <a:srgbClr val="FF0000"/>
                </a:solidFill>
              </a:rPr>
              <a:t>تابع المحاضرة السابعة</a:t>
            </a:r>
            <a:endParaRPr lang="ar-EG" sz="1400" b="1" dirty="0">
              <a:solidFill>
                <a:srgbClr val="FF0000"/>
              </a:solidFill>
            </a:endParaRPr>
          </a:p>
        </p:txBody>
      </p:sp>
      <p:sp>
        <p:nvSpPr>
          <p:cNvPr id="4" name="عنصر نائب للمحتوى 3"/>
          <p:cNvSpPr>
            <a:spLocks noGrp="1"/>
          </p:cNvSpPr>
          <p:nvPr>
            <p:ph idx="1"/>
          </p:nvPr>
        </p:nvSpPr>
        <p:spPr/>
        <p:txBody>
          <a:bodyPr>
            <a:normAutofit fontScale="92500"/>
          </a:bodyPr>
          <a:lstStyle/>
          <a:p>
            <a:pPr algn="ctr"/>
            <a:r>
              <a:rPr lang="ar-SA" dirty="0" smtClean="0"/>
              <a:t> والفهم عند </a:t>
            </a:r>
            <a:r>
              <a:rPr lang="ar-SA" dirty="0" err="1" smtClean="0"/>
              <a:t>شلايرماخر</a:t>
            </a:r>
            <a:r>
              <a:rPr lang="ar-SA" dirty="0" smtClean="0"/>
              <a:t>، بوصفه فهمًا، هو عملية إعادة معايشة للعمليات الذهنية</a:t>
            </a:r>
            <a:endParaRPr lang="en-US" dirty="0" smtClean="0"/>
          </a:p>
          <a:p>
            <a:pPr algn="ctr">
              <a:buNone/>
            </a:pPr>
            <a:r>
              <a:rPr lang="ar-SA" dirty="0" smtClean="0"/>
              <a:t>لمؤلف النص، فهي عكس التأليف؛ لأنها تبدأ من تعبيرٍ ثابتٍ ومكتمل وتعود القهقرى</a:t>
            </a:r>
            <a:endParaRPr lang="en-US" dirty="0" smtClean="0"/>
          </a:p>
          <a:p>
            <a:pPr algn="ctr">
              <a:buNone/>
            </a:pPr>
            <a:r>
              <a:rPr lang="ar-SA" dirty="0" smtClean="0"/>
              <a:t>إلى الحياة الذهنية التي نبع منها التعبير، إن المتحدث أو المؤلف يبني جملة، وعلى</a:t>
            </a:r>
            <a:endParaRPr lang="en-US" dirty="0" smtClean="0"/>
          </a:p>
          <a:p>
            <a:pPr algn="ctr">
              <a:buNone/>
            </a:pPr>
            <a:r>
              <a:rPr lang="ar-SA" dirty="0" smtClean="0"/>
              <a:t>المستمع أن ينفذ إلى داخل بناء الجملة وبناء الفكرة، وبذلك يتكون التأويل من لحظتين</a:t>
            </a:r>
            <a:endParaRPr lang="en-US" dirty="0" smtClean="0"/>
          </a:p>
          <a:p>
            <a:pPr algn="ctr">
              <a:buNone/>
            </a:pPr>
            <a:r>
              <a:rPr lang="ar-SA" dirty="0" smtClean="0"/>
              <a:t>متفاعلتين</a:t>
            </a:r>
            <a:r>
              <a:rPr lang="en-US" dirty="0" smtClean="0"/>
              <a:t>: </a:t>
            </a:r>
            <a:r>
              <a:rPr lang="ar-SA" dirty="0" smtClean="0"/>
              <a:t>اللحظة اللغوية واللحظة السيكولوجية (بالمعنى العريض لكل ما تشتمل عليه الحياة النفسية للمؤلف)، أما المبدأ الذي تنهض عليه إعادة البناء هذه بشقيها اللغوي والسيكولوجي فهو مبدأ "الدائرة التأويلية" </a:t>
            </a:r>
            <a:r>
              <a:rPr lang="en-US" dirty="0" smtClean="0"/>
              <a:t>Hermeneutical circle </a:t>
            </a:r>
            <a:r>
              <a:rPr lang="ar-SA" dirty="0" smtClean="0"/>
              <a:t>دائرة التأويل.	</a:t>
            </a:r>
            <a:endParaRPr lang="ar-EG"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438896"/>
          </a:xfrm>
        </p:spPr>
        <p:txBody>
          <a:bodyPr>
            <a:normAutofit/>
          </a:bodyPr>
          <a:lstStyle/>
          <a:p>
            <a:pPr algn="r"/>
            <a:r>
              <a:rPr lang="ar-EG" sz="1600" b="1" dirty="0" smtClean="0">
                <a:solidFill>
                  <a:srgbClr val="FF0000"/>
                </a:solidFill>
              </a:rPr>
              <a:t>تابع المحاضرة السابعة</a:t>
            </a:r>
            <a:endParaRPr lang="ar-EG" sz="1600" b="1" dirty="0">
              <a:solidFill>
                <a:srgbClr val="FF0000"/>
              </a:solidFill>
            </a:endParaRPr>
          </a:p>
        </p:txBody>
      </p:sp>
      <p:sp>
        <p:nvSpPr>
          <p:cNvPr id="3" name="عنصر نائب للمحتوى 2"/>
          <p:cNvSpPr>
            <a:spLocks noGrp="1"/>
          </p:cNvSpPr>
          <p:nvPr>
            <p:ph idx="1"/>
          </p:nvPr>
        </p:nvSpPr>
        <p:spPr/>
        <p:txBody>
          <a:bodyPr>
            <a:normAutofit fontScale="92500" lnSpcReduction="10000"/>
          </a:bodyPr>
          <a:lstStyle/>
          <a:p>
            <a:pPr algn="just"/>
            <a:r>
              <a:rPr lang="ar-SA" dirty="0" smtClean="0"/>
              <a:t>الفهم عملية "</a:t>
            </a:r>
            <a:r>
              <a:rPr lang="ar-SA" dirty="0" err="1" smtClean="0"/>
              <a:t>إحالية</a:t>
            </a:r>
            <a:r>
              <a:rPr lang="ar-SA" dirty="0" smtClean="0"/>
              <a:t>" (</a:t>
            </a:r>
            <a:r>
              <a:rPr lang="ar-SA" dirty="0" err="1" smtClean="0"/>
              <a:t>إشارية</a:t>
            </a:r>
            <a:r>
              <a:rPr lang="ar-SA" dirty="0" smtClean="0"/>
              <a:t>) </a:t>
            </a:r>
            <a:r>
              <a:rPr lang="en-US" dirty="0" smtClean="0"/>
              <a:t>Referential </a:t>
            </a:r>
            <a:r>
              <a:rPr lang="ar-SA" dirty="0" smtClean="0"/>
              <a:t>بالأساس، فنحن نفهم الشيء بمقارنته بشيء آخر لدينا </a:t>
            </a:r>
            <a:r>
              <a:rPr lang="ar-SA" dirty="0" err="1" smtClean="0"/>
              <a:t>به</a:t>
            </a:r>
            <a:r>
              <a:rPr lang="ar-SA" dirty="0" smtClean="0"/>
              <a:t> معرفة، وما نفهمه يشكل نفسه في وحدات منظمة أو دوائر مكونة من أجزاء، والدائرة بوصفها كلٍّا تحدد كل جزء مفرد فيها، والعكس أيضًا صحيح، فالأجزاء المفردة تكوِّن الدائرة الكلية وتحددها</a:t>
            </a:r>
            <a:r>
              <a:rPr lang="en-US" dirty="0" smtClean="0"/>
              <a:t>: </a:t>
            </a:r>
            <a:r>
              <a:rPr lang="ar-SA" dirty="0" smtClean="0"/>
              <a:t>الجملة على سبيل المثال هي وحدةٌ كلية، ونحن نفهم معنى الكلمة المفردة داخل الجملة بإحالتها إلى الجملة الكلية، والجملة بدورها يعتمد معناها الكلي على معنى كلماتها المفردة، وتمتد هذه العلاقة التبادلية لتشمل المفاهيم الذهنية، فكل مفهوم مفرد يستمد معناه من السياق أو الأفق الذي </a:t>
            </a:r>
            <a:r>
              <a:rPr lang="ar-SA" dirty="0" err="1" smtClean="0"/>
              <a:t>ينسلك</a:t>
            </a:r>
            <a:r>
              <a:rPr lang="ar-SA" dirty="0" smtClean="0"/>
              <a:t> فيه، ومع ذلك فإن الأفق أو السياق إنما يتكون في حقيقة الأمر من العناصر نفسها التي يضفي عليها معناها، وخلال هذا التفاعل الجدلي بين الكل والجزء يمنح كلٌّ منهما الآخر معناه ومغزاه، الفهم إذن عملية دائرية، والمعنى في الحقيقة لا ينهض إلا داخل هذه "الدائرة"؛ ونحن لذلك نطلق عليها "دائرة التأويل."</a:t>
            </a:r>
            <a:endParaRPr lang="en-US" dirty="0" smtClean="0"/>
          </a:p>
          <a:p>
            <a:pPr algn="just">
              <a:buNone/>
            </a:pPr>
            <a:endParaRPr lang="en-US" dirty="0" smtClean="0"/>
          </a:p>
          <a:p>
            <a:pPr algn="just"/>
            <a:endParaRPr lang="ar-EG"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533400" y="928670"/>
            <a:ext cx="7681938" cy="3214710"/>
          </a:xfrm>
        </p:spPr>
        <p:txBody>
          <a:bodyPr>
            <a:normAutofit fontScale="90000"/>
          </a:bodyPr>
          <a:lstStyle/>
          <a:p>
            <a:pPr algn="ctr"/>
            <a:r>
              <a:rPr lang="en-US" dirty="0" smtClean="0">
                <a:solidFill>
                  <a:srgbClr val="FF0000"/>
                </a:solidFill>
              </a:rPr>
              <a:t/>
            </a:r>
            <a:br>
              <a:rPr lang="en-US" dirty="0" smtClean="0">
                <a:solidFill>
                  <a:srgbClr val="FF0000"/>
                </a:solidFill>
              </a:rPr>
            </a:br>
            <a:r>
              <a:rPr lang="en-US" dirty="0" smtClean="0">
                <a:solidFill>
                  <a:srgbClr val="FF0000"/>
                </a:solidFill>
              </a:rPr>
              <a:t/>
            </a:r>
            <a:br>
              <a:rPr lang="en-US" dirty="0" smtClean="0">
                <a:solidFill>
                  <a:srgbClr val="FF0000"/>
                </a:solidFill>
              </a:rPr>
            </a:br>
            <a:r>
              <a:rPr lang="ar-EG" dirty="0" smtClean="0">
                <a:solidFill>
                  <a:srgbClr val="FF0000"/>
                </a:solidFill>
              </a:rPr>
              <a:t/>
            </a:r>
            <a:br>
              <a:rPr lang="ar-EG" dirty="0" smtClean="0">
                <a:solidFill>
                  <a:srgbClr val="FF0000"/>
                </a:solidFill>
              </a:rPr>
            </a:br>
            <a:r>
              <a:rPr lang="ar-EG" dirty="0" smtClean="0">
                <a:solidFill>
                  <a:srgbClr val="FF0000"/>
                </a:solidFill>
              </a:rPr>
              <a:t/>
            </a:r>
            <a:br>
              <a:rPr lang="ar-EG" dirty="0" smtClean="0">
                <a:solidFill>
                  <a:srgbClr val="FF0000"/>
                </a:solidFill>
              </a:rPr>
            </a:br>
            <a:r>
              <a:rPr lang="ar-EG" dirty="0" smtClean="0">
                <a:solidFill>
                  <a:srgbClr val="FF0000"/>
                </a:solidFill>
              </a:rPr>
              <a:t/>
            </a:r>
            <a:br>
              <a:rPr lang="ar-EG" dirty="0" smtClean="0">
                <a:solidFill>
                  <a:srgbClr val="FF0000"/>
                </a:solidFill>
              </a:rPr>
            </a:br>
            <a:r>
              <a:rPr lang="ar-EG" dirty="0" smtClean="0">
                <a:solidFill>
                  <a:srgbClr val="FF0000"/>
                </a:solidFill>
              </a:rPr>
              <a:t/>
            </a:r>
            <a:br>
              <a:rPr lang="ar-EG" dirty="0" smtClean="0">
                <a:solidFill>
                  <a:srgbClr val="FF0000"/>
                </a:solidFill>
              </a:rPr>
            </a:br>
            <a:r>
              <a:rPr lang="en-US" dirty="0" smtClean="0">
                <a:solidFill>
                  <a:srgbClr val="FF0000"/>
                </a:solidFill>
              </a:rPr>
              <a:t/>
            </a:r>
            <a:br>
              <a:rPr lang="en-US" dirty="0" smtClean="0">
                <a:solidFill>
                  <a:srgbClr val="FF0000"/>
                </a:solidFill>
              </a:rPr>
            </a:br>
            <a:r>
              <a:rPr lang="en-US" dirty="0" smtClean="0">
                <a:solidFill>
                  <a:srgbClr val="FF0000"/>
                </a:solidFill>
              </a:rPr>
              <a:t/>
            </a:r>
            <a:br>
              <a:rPr lang="en-US" dirty="0" smtClean="0">
                <a:solidFill>
                  <a:srgbClr val="FF0000"/>
                </a:solidFill>
              </a:rPr>
            </a:br>
            <a:r>
              <a:rPr lang="ar-EG" dirty="0" smtClean="0">
                <a:solidFill>
                  <a:srgbClr val="FF0000"/>
                </a:solidFill>
              </a:rPr>
              <a:t/>
            </a:r>
            <a:br>
              <a:rPr lang="ar-EG" dirty="0" smtClean="0">
                <a:solidFill>
                  <a:srgbClr val="FF0000"/>
                </a:solidFill>
              </a:rPr>
            </a:br>
            <a:r>
              <a:rPr lang="ar-EG" dirty="0" smtClean="0">
                <a:solidFill>
                  <a:srgbClr val="FF0000"/>
                </a:solidFill>
              </a:rPr>
              <a:t/>
            </a:r>
            <a:br>
              <a:rPr lang="ar-EG" dirty="0" smtClean="0">
                <a:solidFill>
                  <a:srgbClr val="FF0000"/>
                </a:solidFill>
              </a:rPr>
            </a:br>
            <a:r>
              <a:rPr lang="ar-EG" sz="4400" dirty="0" smtClean="0">
                <a:solidFill>
                  <a:schemeClr val="tx1"/>
                </a:solidFill>
              </a:rPr>
              <a:t/>
            </a:r>
            <a:br>
              <a:rPr lang="ar-EG" sz="4400" dirty="0" smtClean="0">
                <a:solidFill>
                  <a:schemeClr val="tx1"/>
                </a:solidFill>
              </a:rPr>
            </a:br>
            <a:r>
              <a:rPr lang="ar-EG" sz="4400" dirty="0" smtClean="0">
                <a:solidFill>
                  <a:schemeClr val="tx1"/>
                </a:solidFill>
              </a:rPr>
              <a:t>المحاضرة الثامنة</a:t>
            </a:r>
            <a:br>
              <a:rPr lang="ar-EG" sz="4400" dirty="0" smtClean="0">
                <a:solidFill>
                  <a:schemeClr val="tx1"/>
                </a:solidFill>
              </a:rPr>
            </a:br>
            <a:r>
              <a:rPr lang="ar-EG" sz="6000" dirty="0" err="1" smtClean="0">
                <a:solidFill>
                  <a:srgbClr val="FFFF00"/>
                </a:solidFill>
              </a:rPr>
              <a:t>شلايرماخر</a:t>
            </a:r>
            <a:r>
              <a:rPr lang="ar-EG" sz="3100" dirty="0" smtClean="0">
                <a:solidFill>
                  <a:srgbClr val="FF0000"/>
                </a:solidFill>
              </a:rPr>
              <a:t/>
            </a:r>
            <a:br>
              <a:rPr lang="ar-EG" sz="3100" dirty="0" smtClean="0">
                <a:solidFill>
                  <a:srgbClr val="FF0000"/>
                </a:solidFill>
              </a:rPr>
            </a:br>
            <a:r>
              <a:rPr lang="ar-EG" dirty="0" smtClean="0">
                <a:solidFill>
                  <a:srgbClr val="FF0000"/>
                </a:solidFill>
              </a:rPr>
              <a:t/>
            </a:r>
            <a:br>
              <a:rPr lang="ar-EG" dirty="0" smtClean="0">
                <a:solidFill>
                  <a:srgbClr val="FF0000"/>
                </a:solidFill>
              </a:rPr>
            </a:br>
            <a:endParaRPr lang="ar-EG" dirty="0">
              <a:solidFill>
                <a:srgbClr val="FF0000"/>
              </a:solidFill>
            </a:endParaRPr>
          </a:p>
        </p:txBody>
      </p:sp>
      <p:sp>
        <p:nvSpPr>
          <p:cNvPr id="3" name="عنوان فرعي 2"/>
          <p:cNvSpPr>
            <a:spLocks noGrp="1"/>
          </p:cNvSpPr>
          <p:nvPr>
            <p:ph type="subTitle" idx="1"/>
          </p:nvPr>
        </p:nvSpPr>
        <p:spPr>
          <a:xfrm>
            <a:off x="533400" y="3357562"/>
            <a:ext cx="7854696" cy="2143140"/>
          </a:xfrm>
        </p:spPr>
        <p:txBody>
          <a:bodyPr/>
          <a:lstStyle/>
          <a:p>
            <a:pPr algn="ctr"/>
            <a:r>
              <a:rPr lang="ar-SA" b="1" dirty="0" smtClean="0"/>
              <a:t>التأويل اللغوي والتأويل السيكولوجي </a:t>
            </a:r>
            <a:r>
              <a:rPr lang="ar-EG" b="1" dirty="0" smtClean="0"/>
              <a:t>ـ </a:t>
            </a:r>
            <a:r>
              <a:rPr lang="ar-SA" b="1" dirty="0" smtClean="0"/>
              <a:t>الفهم التأويلي بوصفه فهمًا للأسلوب </a:t>
            </a:r>
            <a:r>
              <a:rPr lang="ar-EG" b="1" dirty="0" smtClean="0"/>
              <a:t>ـ </a:t>
            </a:r>
            <a:r>
              <a:rPr lang="en-US" b="1" dirty="0" smtClean="0"/>
              <a:t> </a:t>
            </a:r>
            <a:r>
              <a:rPr lang="ar-SA" b="1" dirty="0" smtClean="0"/>
              <a:t>التأويل كعلم منظم</a:t>
            </a:r>
            <a:endParaRPr lang="ar-EG"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438896"/>
          </a:xfrm>
        </p:spPr>
        <p:txBody>
          <a:bodyPr>
            <a:normAutofit fontScale="90000"/>
          </a:bodyPr>
          <a:lstStyle/>
          <a:p>
            <a:pPr algn="r"/>
            <a:r>
              <a:rPr lang="ar-SA" sz="3200" b="1" dirty="0" smtClean="0">
                <a:solidFill>
                  <a:srgbClr val="FF0000"/>
                </a:solidFill>
              </a:rPr>
              <a:t>التأويل اللغوي والتأويل السيكولوجي </a:t>
            </a:r>
            <a:endParaRPr lang="ar-EG" sz="3600" dirty="0">
              <a:solidFill>
                <a:srgbClr val="FF0000"/>
              </a:solidFill>
            </a:endParaRPr>
          </a:p>
        </p:txBody>
      </p:sp>
      <p:sp>
        <p:nvSpPr>
          <p:cNvPr id="4" name="عنصر نائب للمحتوى 3"/>
          <p:cNvSpPr>
            <a:spLocks noGrp="1"/>
          </p:cNvSpPr>
          <p:nvPr>
            <p:ph idx="1"/>
          </p:nvPr>
        </p:nvSpPr>
        <p:spPr/>
        <p:txBody>
          <a:bodyPr>
            <a:normAutofit fontScale="92500" lnSpcReduction="10000"/>
          </a:bodyPr>
          <a:lstStyle/>
          <a:p>
            <a:pPr algn="just"/>
            <a:r>
              <a:rPr lang="ar-EG" dirty="0" smtClean="0"/>
              <a:t> </a:t>
            </a:r>
            <a:r>
              <a:rPr lang="ar-SA" dirty="0" smtClean="0"/>
              <a:t>ثمة اتجاه متزايد في تفكير"</a:t>
            </a:r>
            <a:r>
              <a:rPr lang="ar-SA" dirty="0" err="1" smtClean="0"/>
              <a:t>شلايرماخر</a:t>
            </a:r>
            <a:r>
              <a:rPr lang="ar-SA" dirty="0" smtClean="0"/>
              <a:t>" المتأخر إلى الفصل بين مجال اللغة ومجال الفكر، أما اللغة فيختص </a:t>
            </a:r>
            <a:r>
              <a:rPr lang="ar-SA" dirty="0" err="1" smtClean="0"/>
              <a:t>بها</a:t>
            </a:r>
            <a:r>
              <a:rPr lang="ar-SA" dirty="0" smtClean="0"/>
              <a:t> التأويل اللغوي، وأما مجال الفكر فقد أسماه المجال التقني ثم أسماه المجال السيكولوجي فيما بعد، فالتأويل اللغوي يضطلع بتحديد المعنى وفقًا لقوانين موضوعية وعامة، بينما يركز الجانب السيكولوجي من التأويل على ما هو ذاتي فردي، يقول </a:t>
            </a:r>
            <a:r>
              <a:rPr lang="ar-SA" dirty="0" err="1" smtClean="0"/>
              <a:t>شلايرماخر</a:t>
            </a:r>
            <a:r>
              <a:rPr lang="ar-SA" dirty="0" smtClean="0"/>
              <a:t>: "بالضبط كما أن لكل حديث علاقة مزدوجة باللغة كلل وبجماع تفكير المتحدث، كذلك هناك في كل فهم لحظتان</a:t>
            </a:r>
            <a:r>
              <a:rPr lang="en-US" dirty="0" smtClean="0"/>
              <a:t>: </a:t>
            </a:r>
            <a:r>
              <a:rPr lang="ar-SA" dirty="0" smtClean="0"/>
              <a:t>فهم للحديث بوصفه شيئًا مستمدٍّا من اللغة، وفهمه بوصفه "واقعة" في تفكير المتحدث." تنتمي اللحظة اللغوية إلى التأويل اللغوي وتُعد إجراءً سلبيٍّا وعامٍّا يفرض حدودًا ويقدم البنية التي يعمل الفكر في إطارها، وأما التأويل السيكولوجي فيرمي إلى فرادة المؤلف وعبقريته الخاصة، وهو من أجل ذلك يتطلب اندماجًا وجدانيٍّا بالمؤلف ولا يفرض حدودًا ويُعد الشق الإيجابي بحق في عملية التأويل</a:t>
            </a:r>
            <a:r>
              <a:rPr lang="en-US" dirty="0" smtClean="0"/>
              <a:t>.</a:t>
            </a:r>
            <a:endParaRPr lang="ar-EG"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510334"/>
          </a:xfrm>
        </p:spPr>
        <p:txBody>
          <a:bodyPr>
            <a:normAutofit/>
          </a:bodyPr>
          <a:lstStyle/>
          <a:p>
            <a:pPr algn="r"/>
            <a:r>
              <a:rPr lang="ar-EG" sz="1600" b="1" dirty="0" smtClean="0">
                <a:solidFill>
                  <a:srgbClr val="FF0000"/>
                </a:solidFill>
              </a:rPr>
              <a:t>تابع المحاضرة الثامنة</a:t>
            </a:r>
            <a:endParaRPr lang="ar-EG" sz="1600" b="1" dirty="0">
              <a:solidFill>
                <a:srgbClr val="FF0000"/>
              </a:solidFill>
            </a:endParaRPr>
          </a:p>
        </p:txBody>
      </p:sp>
      <p:sp>
        <p:nvSpPr>
          <p:cNvPr id="4" name="عنصر نائب للمحتوى 3"/>
          <p:cNvSpPr>
            <a:spLocks noGrp="1"/>
          </p:cNvSpPr>
          <p:nvPr>
            <p:ph idx="1"/>
          </p:nvPr>
        </p:nvSpPr>
        <p:spPr>
          <a:xfrm>
            <a:off x="457200" y="1357298"/>
            <a:ext cx="8229600" cy="4967302"/>
          </a:xfrm>
        </p:spPr>
        <p:txBody>
          <a:bodyPr>
            <a:normAutofit/>
          </a:bodyPr>
          <a:lstStyle/>
          <a:p>
            <a:pPr algn="just"/>
            <a:r>
              <a:rPr lang="ar-SA" dirty="0" smtClean="0"/>
              <a:t> يضطلع التأويل اللغوي بإيضاح العمل في علاقته باللغة، وذلك من حيث بناء عباراته وتفاعل أجزائه ومن حيث علاقته بالأعمال الأخرى التي تنتمي إلى نفس الجنس الأدبي، وأما التأويل السيكولوجي فيتطلب معالجةً حدسية بالدرجة الأساس، وإذا كان المدخل اللغوي يستخدم منهجًا مقارنًا ويتقدم من العام إلى خصوصيات النص، فإن المدخل السيكولوجي يستخدم كلا المنهجين</a:t>
            </a:r>
            <a:r>
              <a:rPr lang="en-US" dirty="0" smtClean="0"/>
              <a:t>: </a:t>
            </a:r>
            <a:r>
              <a:rPr lang="ar-SA" dirty="0" smtClean="0"/>
              <a:t>المقارن </a:t>
            </a:r>
            <a:r>
              <a:rPr lang="ar-SA" dirty="0" err="1" smtClean="0"/>
              <a:t>والاستشفافي</a:t>
            </a:r>
            <a:r>
              <a:rPr lang="ar-SA" dirty="0" smtClean="0"/>
              <a:t> </a:t>
            </a:r>
            <a:r>
              <a:rPr lang="en-US" dirty="0" smtClean="0"/>
              <a:t>Divinatory</a:t>
            </a:r>
            <a:r>
              <a:rPr lang="ar-SA" dirty="0" smtClean="0"/>
              <a:t>، والاستشفاف هو أن يضع المرء نفسه موضع الشخص الآخر </a:t>
            </a:r>
            <a:r>
              <a:rPr lang="ar-SA" dirty="0" err="1" smtClean="0"/>
              <a:t>كيما</a:t>
            </a:r>
            <a:r>
              <a:rPr lang="ar-SA" dirty="0" smtClean="0"/>
              <a:t> يفهم فرديته بشكل مباشر، </a:t>
            </a:r>
            <a:r>
              <a:rPr lang="ar-SA" dirty="0" err="1" smtClean="0"/>
              <a:t>لكأنما</a:t>
            </a:r>
            <a:r>
              <a:rPr lang="ar-SA" dirty="0" smtClean="0"/>
              <a:t> هو يخرج من ذاته ويتحول إلى المؤلف نفسه وبذلك يقف على العملية الذهنية لهذا الأخير بمباشرة تامة، على أن الغاية ليست في النهاية أن نفهم المؤلف من الوجهة السيكولوجية، بل أن نجد أقوم السبل، وننفذ أبلغ نفاذ، إلى ذلك الذي يعنيه النص ويقصده</a:t>
            </a:r>
            <a:r>
              <a:rPr lang="en-US" dirty="0" smtClean="0"/>
              <a:t>.</a:t>
            </a:r>
            <a:endParaRPr lang="ar-EG"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438896"/>
          </a:xfrm>
        </p:spPr>
        <p:txBody>
          <a:bodyPr>
            <a:normAutofit fontScale="90000"/>
          </a:bodyPr>
          <a:lstStyle/>
          <a:p>
            <a:pPr lvl="0" algn="r"/>
            <a:r>
              <a:rPr lang="ar-SA" sz="3200" b="1" dirty="0" smtClean="0">
                <a:solidFill>
                  <a:srgbClr val="FF0000"/>
                </a:solidFill>
              </a:rPr>
              <a:t>الفهم التأويلي بوصفه فهمًا للأسلوب </a:t>
            </a:r>
            <a:endParaRPr lang="en-US" sz="3200" dirty="0">
              <a:solidFill>
                <a:srgbClr val="FF0000"/>
              </a:solidFill>
            </a:endParaRPr>
          </a:p>
        </p:txBody>
      </p:sp>
      <p:sp>
        <p:nvSpPr>
          <p:cNvPr id="4" name="عنصر نائب للمحتوى 3"/>
          <p:cNvSpPr>
            <a:spLocks noGrp="1"/>
          </p:cNvSpPr>
          <p:nvPr>
            <p:ph idx="1"/>
          </p:nvPr>
        </p:nvSpPr>
        <p:spPr/>
        <p:txBody>
          <a:bodyPr>
            <a:normAutofit/>
          </a:bodyPr>
          <a:lstStyle/>
          <a:p>
            <a:pPr algn="just"/>
            <a:r>
              <a:rPr lang="ar-SA" dirty="0" smtClean="0"/>
              <a:t>اللغة عنصر أساسي من بداية التأويل إلى نهايته، وحتى استشفاف </a:t>
            </a:r>
            <a:r>
              <a:rPr lang="ar-SA" dirty="0" err="1" smtClean="0"/>
              <a:t>فردانية</a:t>
            </a:r>
            <a:r>
              <a:rPr lang="ar-SA" dirty="0" smtClean="0"/>
              <a:t> المؤلف هو شيء </a:t>
            </a:r>
            <a:r>
              <a:rPr lang="ar-SA" dirty="0" err="1" smtClean="0"/>
              <a:t>متقوِّم</a:t>
            </a:r>
            <a:r>
              <a:rPr lang="ar-SA" dirty="0" smtClean="0"/>
              <a:t> باللغة ومستند إلى الأسلوب الخاص لهذا المؤلف، ولن يتم أي فهم لنفسية كاتب بمعزل عن لغته وأسلوبه، ومهما بلغت قدرة المرء على فهم الآخرين من بني البشر، فما لم تكن هذه القدرة </a:t>
            </a:r>
            <a:r>
              <a:rPr lang="ar-SA" dirty="0" err="1" smtClean="0"/>
              <a:t>مضفورةً</a:t>
            </a:r>
            <a:r>
              <a:rPr lang="ar-SA" dirty="0" smtClean="0"/>
              <a:t> باستبصار لغوي يُضيء بنية النص، وينفذ إلى نفسية الكاتب من خلال أسلوبه، فلن يتسنى له الفهم الكامل، إننا نعرف الإنسان في تمام </a:t>
            </a:r>
            <a:r>
              <a:rPr lang="ar-SA" dirty="0" err="1" smtClean="0"/>
              <a:t>فردانيته</a:t>
            </a:r>
            <a:r>
              <a:rPr lang="ar-SA" dirty="0" smtClean="0"/>
              <a:t> من خلال الأسلوب، وسيظل الفهم الوافي للأسلوب هو غاية علم التأويل التي لا غاية وراءها</a:t>
            </a:r>
            <a:r>
              <a:rPr lang="en-US" dirty="0" smtClean="0"/>
              <a:t>.</a:t>
            </a:r>
          </a:p>
          <a:p>
            <a:pPr algn="just"/>
            <a:endParaRPr lang="ar-EG"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438896"/>
          </a:xfrm>
        </p:spPr>
        <p:txBody>
          <a:bodyPr>
            <a:normAutofit fontScale="90000"/>
          </a:bodyPr>
          <a:lstStyle/>
          <a:p>
            <a:pPr algn="r"/>
            <a:r>
              <a:rPr lang="en-US" sz="3200" b="1" dirty="0" smtClean="0">
                <a:solidFill>
                  <a:srgbClr val="FF0000"/>
                </a:solidFill>
              </a:rPr>
              <a:t> </a:t>
            </a:r>
            <a:r>
              <a:rPr lang="ar-SA" sz="3200" b="1" dirty="0" smtClean="0">
                <a:solidFill>
                  <a:srgbClr val="FF0000"/>
                </a:solidFill>
              </a:rPr>
              <a:t>التأويل كعلم منظم</a:t>
            </a:r>
            <a:endParaRPr lang="ar-EG" sz="3600" dirty="0">
              <a:solidFill>
                <a:srgbClr val="FF0000"/>
              </a:solidFill>
            </a:endParaRPr>
          </a:p>
        </p:txBody>
      </p:sp>
      <p:sp>
        <p:nvSpPr>
          <p:cNvPr id="4" name="عنصر نائب للمحتوى 3"/>
          <p:cNvSpPr>
            <a:spLocks noGrp="1"/>
          </p:cNvSpPr>
          <p:nvPr>
            <p:ph idx="1"/>
          </p:nvPr>
        </p:nvSpPr>
        <p:spPr/>
        <p:txBody>
          <a:bodyPr>
            <a:normAutofit/>
          </a:bodyPr>
          <a:lstStyle/>
          <a:p>
            <a:pPr algn="just"/>
            <a:r>
              <a:rPr lang="ar-SA" dirty="0" smtClean="0"/>
              <a:t>كانت جهود </a:t>
            </a:r>
            <a:r>
              <a:rPr lang="ar-SA" dirty="0" err="1" smtClean="0"/>
              <a:t>شلايرماخر</a:t>
            </a:r>
            <a:r>
              <a:rPr lang="ar-SA" dirty="0" smtClean="0"/>
              <a:t> التأويلية ترمي إلى تحويل الفهم إلى علم منظم، وذلك بتنظيم الملاحظات المتفرقة في وحدة متماسكة منهجيٍّا، فالفهم في رأيه يجري وفقًا لقوانين يمكن اكتشافها والتصريح </a:t>
            </a:r>
            <a:r>
              <a:rPr lang="ar-SA" dirty="0" err="1" smtClean="0"/>
              <a:t>بها</a:t>
            </a:r>
            <a:r>
              <a:rPr lang="ar-SA" dirty="0" smtClean="0"/>
              <a:t>، ولم يقتصر طموح </a:t>
            </a:r>
            <a:r>
              <a:rPr lang="ar-SA" dirty="0" err="1" smtClean="0"/>
              <a:t>شلايرماخر</a:t>
            </a:r>
            <a:r>
              <a:rPr lang="ar-SA" dirty="0" smtClean="0"/>
              <a:t> على وضع مجموعة من القواعد كما كان الحال في مبحث التأويل القديم، بل يرمي إلى كشف القوانين التي يعمل </a:t>
            </a:r>
            <a:r>
              <a:rPr lang="ar-SA" dirty="0" err="1" smtClean="0"/>
              <a:t>بها</a:t>
            </a:r>
            <a:r>
              <a:rPr lang="ar-SA" dirty="0" smtClean="0"/>
              <a:t> الفهم، وتحويل مبحث الفهم برمته إلى علم منهجي يمكن أن يرشدنا في عملية استخلاص المعنى من نص ما</a:t>
            </a:r>
            <a:r>
              <a:rPr lang="en-US" dirty="0" smtClean="0"/>
              <a:t>.</a:t>
            </a:r>
          </a:p>
          <a:p>
            <a:pPr algn="just"/>
            <a:endParaRPr lang="ar-EG"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pPr algn="ctr"/>
            <a:r>
              <a:rPr lang="ar-EG" sz="4000" dirty="0" smtClean="0">
                <a:solidFill>
                  <a:schemeClr val="tx1"/>
                </a:solidFill>
              </a:rPr>
              <a:t>المحاضرة التاسعة</a:t>
            </a:r>
            <a:r>
              <a:rPr lang="ar-EG" dirty="0" smtClean="0"/>
              <a:t/>
            </a:r>
            <a:br>
              <a:rPr lang="ar-EG" dirty="0" smtClean="0"/>
            </a:br>
            <a:r>
              <a:rPr lang="ar-EG" dirty="0" err="1" smtClean="0">
                <a:solidFill>
                  <a:srgbClr val="FFFF00"/>
                </a:solidFill>
              </a:rPr>
              <a:t>شلايرماخر</a:t>
            </a:r>
            <a:endParaRPr lang="ar-EG" dirty="0">
              <a:solidFill>
                <a:srgbClr val="FFFF00"/>
              </a:solidFill>
            </a:endParaRPr>
          </a:p>
        </p:txBody>
      </p:sp>
      <p:sp>
        <p:nvSpPr>
          <p:cNvPr id="3" name="عنوان فرعي 2"/>
          <p:cNvSpPr>
            <a:spLocks noGrp="1"/>
          </p:cNvSpPr>
          <p:nvPr>
            <p:ph type="subTitle" idx="1"/>
          </p:nvPr>
        </p:nvSpPr>
        <p:spPr>
          <a:xfrm>
            <a:off x="533400" y="3500438"/>
            <a:ext cx="7854696" cy="1480698"/>
          </a:xfrm>
        </p:spPr>
        <p:txBody>
          <a:bodyPr/>
          <a:lstStyle/>
          <a:p>
            <a:pPr algn="ctr"/>
            <a:r>
              <a:rPr lang="ar-SA" b="1" dirty="0" smtClean="0"/>
              <a:t>تطور فكر" </a:t>
            </a:r>
            <a:r>
              <a:rPr lang="ar-SA" b="1" dirty="0" err="1" smtClean="0"/>
              <a:t>شلايرماخر</a:t>
            </a:r>
            <a:r>
              <a:rPr lang="ar-EG" b="1" dirty="0" smtClean="0"/>
              <a:t>" </a:t>
            </a:r>
            <a:r>
              <a:rPr lang="ar-SA" b="1" dirty="0" smtClean="0"/>
              <a:t>من التمركز على اللغة إلى التمركز على </a:t>
            </a:r>
            <a:r>
              <a:rPr lang="ar-SA" b="1" dirty="0" smtClean="0"/>
              <a:t>الذاتية</a:t>
            </a:r>
            <a:endParaRPr lang="ar-EG" b="1" dirty="0" smtClean="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510334"/>
          </a:xfrm>
        </p:spPr>
        <p:txBody>
          <a:bodyPr>
            <a:normAutofit/>
          </a:bodyPr>
          <a:lstStyle/>
          <a:p>
            <a:pPr algn="r"/>
            <a:r>
              <a:rPr lang="ar-EG" sz="1600" b="1" dirty="0" smtClean="0">
                <a:solidFill>
                  <a:srgbClr val="FF0000"/>
                </a:solidFill>
              </a:rPr>
              <a:t>المحاضرة التاسعة</a:t>
            </a:r>
            <a:endParaRPr lang="ar-EG" sz="1600" b="1" dirty="0">
              <a:solidFill>
                <a:srgbClr val="FF0000"/>
              </a:solidFill>
            </a:endParaRPr>
          </a:p>
        </p:txBody>
      </p:sp>
      <p:sp>
        <p:nvSpPr>
          <p:cNvPr id="4" name="عنصر نائب للمحتوى 3"/>
          <p:cNvSpPr>
            <a:spLocks noGrp="1"/>
          </p:cNvSpPr>
          <p:nvPr>
            <p:ph idx="1"/>
          </p:nvPr>
        </p:nvSpPr>
        <p:spPr/>
        <p:txBody>
          <a:bodyPr>
            <a:normAutofit/>
          </a:bodyPr>
          <a:lstStyle/>
          <a:p>
            <a:pPr algn="just"/>
            <a:r>
              <a:rPr lang="ar-SA" dirty="0" smtClean="0"/>
              <a:t>مر الفكر التأويلي عند "</a:t>
            </a:r>
            <a:r>
              <a:rPr lang="ar-SA" dirty="0" err="1" smtClean="0"/>
              <a:t>شلايرماخر</a:t>
            </a:r>
            <a:r>
              <a:rPr lang="ar-SA" dirty="0" smtClean="0"/>
              <a:t>" بمراحل وشهد تحولا حاسما، في المراحل المبكرة من تطور </a:t>
            </a:r>
            <a:r>
              <a:rPr lang="ar-SA" dirty="0" err="1" smtClean="0"/>
              <a:t>شلايرماخر</a:t>
            </a:r>
            <a:r>
              <a:rPr lang="ar-SA" dirty="0" smtClean="0"/>
              <a:t> الفكري كان التأويل عنده متمركزًا على اللغة، صحيح أنه كان منذ البداية يتلمس أهمية معرفة الكاتب نفسه، ويؤكد أن على المرء أن يفهم القائل نفسه حتى يفهم ما يقوله، غير أنه كان يؤكد أيضًا أن المرء لن يفهم القائل في نهاية الأمر إلا من خلال اللغة، وجملة القول أنه في مجال التأويل لا شيء نبدأ منه غير اللغة ولا شيء ننتهي إليه غير اللغة، وما من شيء موضوعي أو ذاتي نبتغيه إلا هو كامن في اللغة وينبغي أن يُلتمس في اللغة</a:t>
            </a:r>
            <a:r>
              <a:rPr lang="en-US" dirty="0" smtClean="0"/>
              <a:t>.</a:t>
            </a:r>
          </a:p>
          <a:p>
            <a:pPr algn="just"/>
            <a:endParaRPr lang="ar-EG"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224582"/>
          </a:xfrm>
        </p:spPr>
        <p:txBody>
          <a:bodyPr>
            <a:normAutofit fontScale="90000"/>
          </a:bodyPr>
          <a:lstStyle/>
          <a:p>
            <a:pPr algn="r"/>
            <a:r>
              <a:rPr lang="ar-EG" sz="1600" b="1" dirty="0" smtClean="0">
                <a:solidFill>
                  <a:srgbClr val="FF0000"/>
                </a:solidFill>
              </a:rPr>
              <a:t>تابع المحاضرة التاسعة</a:t>
            </a:r>
            <a:endParaRPr lang="ar-EG" sz="1600" b="1" dirty="0">
              <a:solidFill>
                <a:srgbClr val="FF0000"/>
              </a:solidFill>
            </a:endParaRPr>
          </a:p>
        </p:txBody>
      </p:sp>
      <p:sp>
        <p:nvSpPr>
          <p:cNvPr id="4" name="عنصر نائب للمحتوى 3"/>
          <p:cNvSpPr>
            <a:spLocks noGrp="1"/>
          </p:cNvSpPr>
          <p:nvPr>
            <p:ph idx="1"/>
          </p:nvPr>
        </p:nvSpPr>
        <p:spPr/>
        <p:txBody>
          <a:bodyPr>
            <a:normAutofit/>
          </a:bodyPr>
          <a:lstStyle/>
          <a:p>
            <a:pPr algn="just"/>
            <a:r>
              <a:rPr lang="ar-SA" dirty="0" smtClean="0"/>
              <a:t> كان هذا هو الرأي المبكر عند</a:t>
            </a:r>
            <a:r>
              <a:rPr lang="ar-EG" dirty="0" smtClean="0"/>
              <a:t> "</a:t>
            </a:r>
            <a:r>
              <a:rPr lang="ar-SA" dirty="0" err="1" smtClean="0"/>
              <a:t>شلايرماخر</a:t>
            </a:r>
            <a:r>
              <a:rPr lang="ar-SA" dirty="0" smtClean="0"/>
              <a:t>"</a:t>
            </a:r>
            <a:r>
              <a:rPr lang="ar-EG" dirty="0" smtClean="0"/>
              <a:t>  </a:t>
            </a:r>
            <a:r>
              <a:rPr lang="ar-SA" dirty="0" smtClean="0"/>
              <a:t>ثم حدث تحولٌ حاسمٌ في فكره، فتخلى عن التصور الخاص بهوية الفكر واللغة، وكان سبب هذا التخلي فلسفيٍّا في صميمه</a:t>
            </a:r>
            <a:r>
              <a:rPr lang="en-US" dirty="0" smtClean="0"/>
              <a:t>: </a:t>
            </a:r>
            <a:r>
              <a:rPr lang="ar-SA" dirty="0" smtClean="0"/>
              <a:t>لقد رأى أن مهمته هي التوسط بين "</a:t>
            </a:r>
            <a:r>
              <a:rPr lang="ar-SA" dirty="0" err="1" smtClean="0"/>
              <a:t>بطنية</a:t>
            </a:r>
            <a:r>
              <a:rPr lang="ar-SA" dirty="0" smtClean="0"/>
              <a:t>" الفلسفة التأملية </a:t>
            </a:r>
            <a:r>
              <a:rPr lang="ar-SA" dirty="0" err="1" smtClean="0"/>
              <a:t>الترنسندنتالية</a:t>
            </a:r>
            <a:r>
              <a:rPr lang="ar-SA" dirty="0" smtClean="0"/>
              <a:t> وبين "ظاهرية" العلم </a:t>
            </a:r>
            <a:r>
              <a:rPr lang="ar-SA" dirty="0" err="1" smtClean="0"/>
              <a:t>الإمبيريقي</a:t>
            </a:r>
            <a:r>
              <a:rPr lang="ar-SA" dirty="0" smtClean="0"/>
              <a:t> الوضعي، ورأى أن هناك اختلافًا أو تفاوتًا بين الماهية الداخلية المثالية وبين الظاهر الخارجي، بحيث يتعذر أن ننظر إلى النص على أنه التمثل المباشر لعملية ذهنية داخلية، بل ننظر إليه على أنه شيء ما قد أسُلم إلى الضرورات </a:t>
            </a:r>
            <a:r>
              <a:rPr lang="ar-SA" dirty="0" err="1" smtClean="0"/>
              <a:t>الإمبيريقية</a:t>
            </a:r>
            <a:r>
              <a:rPr lang="ar-SA" dirty="0" smtClean="0"/>
              <a:t> للغة، مهمة </a:t>
            </a:r>
            <a:r>
              <a:rPr lang="ar-SA" dirty="0" err="1" smtClean="0"/>
              <a:t>الهرمنيوطيقا</a:t>
            </a:r>
            <a:r>
              <a:rPr lang="ar-SA" dirty="0" smtClean="0"/>
              <a:t> إذن هي أن تتجاوز اللغة لكي تقف على العملية الداخلية.</a:t>
            </a:r>
            <a:endParaRPr lang="ar-EG"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00034" y="571480"/>
            <a:ext cx="8258204" cy="285752"/>
          </a:xfrm>
        </p:spPr>
        <p:txBody>
          <a:bodyPr>
            <a:noAutofit/>
          </a:bodyPr>
          <a:lstStyle/>
          <a:p>
            <a:pPr algn="r"/>
            <a:r>
              <a:rPr lang="ar-EG" sz="1400" b="1" dirty="0" smtClean="0">
                <a:solidFill>
                  <a:srgbClr val="C00000"/>
                </a:solidFill>
              </a:rPr>
              <a:t>تابع المحاضرة الأولى</a:t>
            </a:r>
            <a:endParaRPr lang="ar-EG" sz="1400" b="1" dirty="0">
              <a:solidFill>
                <a:srgbClr val="C00000"/>
              </a:solidFill>
            </a:endParaRPr>
          </a:p>
        </p:txBody>
      </p:sp>
      <p:sp>
        <p:nvSpPr>
          <p:cNvPr id="4" name="عنصر نائب للمحتوى 3"/>
          <p:cNvSpPr>
            <a:spLocks noGrp="1"/>
          </p:cNvSpPr>
          <p:nvPr>
            <p:ph idx="1"/>
          </p:nvPr>
        </p:nvSpPr>
        <p:spPr>
          <a:xfrm>
            <a:off x="457200" y="1071546"/>
            <a:ext cx="8229600" cy="5253054"/>
          </a:xfrm>
        </p:spPr>
        <p:txBody>
          <a:bodyPr>
            <a:normAutofit fontScale="92500" lnSpcReduction="20000"/>
          </a:bodyPr>
          <a:lstStyle/>
          <a:p>
            <a:pPr algn="just"/>
            <a:r>
              <a:rPr lang="ar-SA" dirty="0" smtClean="0"/>
              <a:t> يعد كل من هذه التعريفات أكثر من مجرد مرحلة تاريخية، فكل تعريف -هنا</a:t>
            </a:r>
            <a:r>
              <a:rPr lang="ar-EG" dirty="0" smtClean="0"/>
              <a:t>- </a:t>
            </a:r>
            <a:r>
              <a:rPr lang="ar-SA" dirty="0" smtClean="0"/>
              <a:t>يشير إلى لحظة هامة من لحظات التأويل أو مدخل إلى مشكلات التأويل، وبوسعنا أن نطلق عليها، بغير قليل من التجوز والحذر الواجب: "التأويل الإنجيلي"، والفقهي اللغوي، والعلمي، والإنساني، والوجودي، والثقافي، على الترتيب، يمثل كل تعريفٍ وجهةً يمكن منها النظر إلى </a:t>
            </a:r>
            <a:r>
              <a:rPr lang="ar-SA" dirty="0" err="1" smtClean="0"/>
              <a:t>الهرمنيوطيقا</a:t>
            </a:r>
            <a:r>
              <a:rPr lang="ar-SA" dirty="0" smtClean="0"/>
              <a:t>، ويسلط الضوء على جانب أو أكثر من فعل التأويل، وبخاصة تأويل النصوص، والحق أن محتوى التأويل نفسه يعتريه التغير بتغير هذه الوجهة من النظر، وفيما يلي نعرض للخطوط العامة لهذه اللحظات الست، وهو عرض يبرهن على تغير التأويل بتغير الوجهة، ويمثل مقدمة تاريخية موجزة لتعريف </a:t>
            </a:r>
            <a:r>
              <a:rPr lang="ar-SA" dirty="0" err="1" smtClean="0"/>
              <a:t>الهرمنيوطيقا</a:t>
            </a:r>
            <a:r>
              <a:rPr lang="en-US" dirty="0" smtClean="0"/>
              <a:t>.</a:t>
            </a:r>
            <a:endParaRPr lang="ar-EG"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224582"/>
          </a:xfrm>
        </p:spPr>
        <p:txBody>
          <a:bodyPr>
            <a:normAutofit fontScale="90000"/>
          </a:bodyPr>
          <a:lstStyle/>
          <a:p>
            <a:pPr algn="r"/>
            <a:r>
              <a:rPr lang="ar-EG" sz="1600" b="1" dirty="0" smtClean="0">
                <a:solidFill>
                  <a:srgbClr val="FF0000"/>
                </a:solidFill>
              </a:rPr>
              <a:t>تابع المحاضرة التاسعة</a:t>
            </a:r>
            <a:endParaRPr lang="ar-EG" sz="1600" b="1" dirty="0">
              <a:solidFill>
                <a:srgbClr val="FF0000"/>
              </a:solidFill>
            </a:endParaRPr>
          </a:p>
        </p:txBody>
      </p:sp>
      <p:sp>
        <p:nvSpPr>
          <p:cNvPr id="4" name="عنصر نائب للمحتوى 3"/>
          <p:cNvSpPr>
            <a:spLocks noGrp="1"/>
          </p:cNvSpPr>
          <p:nvPr>
            <p:ph idx="1"/>
          </p:nvPr>
        </p:nvSpPr>
        <p:spPr/>
        <p:txBody>
          <a:bodyPr/>
          <a:lstStyle/>
          <a:p>
            <a:pPr algn="just"/>
            <a:r>
              <a:rPr lang="ar-SA" dirty="0" smtClean="0"/>
              <a:t>وبهذا تحولت </a:t>
            </a:r>
            <a:r>
              <a:rPr lang="ar-SA" dirty="0" err="1" smtClean="0"/>
              <a:t>الهرمنيوطيقا</a:t>
            </a:r>
            <a:r>
              <a:rPr lang="ar-SA" dirty="0" smtClean="0"/>
              <a:t> عند "</a:t>
            </a:r>
            <a:r>
              <a:rPr lang="ar-SA" dirty="0" err="1" smtClean="0"/>
              <a:t>شلايرماخر</a:t>
            </a:r>
            <a:r>
              <a:rPr lang="ar-SA" dirty="0" smtClean="0"/>
              <a:t>" إلى فن إعادة بناء العملية الفكرية للمؤلف، وهي مهمة لم تعد لغوية في جوهرها، ورغم أن الأسلوب ما يزال في نظر </a:t>
            </a:r>
            <a:r>
              <a:rPr lang="ar-SA" dirty="0" err="1" smtClean="0"/>
              <a:t>شلايرماخر</a:t>
            </a:r>
            <a:r>
              <a:rPr lang="ar-SA" dirty="0" smtClean="0"/>
              <a:t> هو مفتاح لشخصية الكاتب، فإن الأسلوب أصبح يشير إلى شخصية غير لغوية، شخصية لا يعدو أسلوبها أن يكون مظهرًا </a:t>
            </a:r>
            <a:r>
              <a:rPr lang="ar-SA" dirty="0" err="1" smtClean="0"/>
              <a:t>إمبيريقيٍّا</a:t>
            </a:r>
            <a:r>
              <a:rPr lang="ar-SA" dirty="0" smtClean="0"/>
              <a:t> لها</a:t>
            </a:r>
            <a:r>
              <a:rPr lang="en-US" dirty="0" smtClean="0"/>
              <a:t>.</a:t>
            </a:r>
          </a:p>
          <a:p>
            <a:pPr algn="just"/>
            <a:endParaRPr lang="ar-EG"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pPr algn="ctr"/>
            <a:r>
              <a:rPr lang="ar-EG" sz="4000" dirty="0" smtClean="0">
                <a:solidFill>
                  <a:schemeClr val="tx1"/>
                </a:solidFill>
              </a:rPr>
              <a:t>المحاضرة العاشرة</a:t>
            </a:r>
            <a:r>
              <a:rPr lang="ar-EG" dirty="0" smtClean="0"/>
              <a:t/>
            </a:r>
            <a:br>
              <a:rPr lang="ar-EG" dirty="0" smtClean="0"/>
            </a:br>
            <a:r>
              <a:rPr lang="ar-EG" dirty="0" err="1" smtClean="0">
                <a:solidFill>
                  <a:srgbClr val="FFFF00"/>
                </a:solidFill>
              </a:rPr>
              <a:t>شلايرماخر</a:t>
            </a:r>
            <a:endParaRPr lang="ar-EG" dirty="0">
              <a:solidFill>
                <a:srgbClr val="FFFF00"/>
              </a:solidFill>
            </a:endParaRPr>
          </a:p>
        </p:txBody>
      </p:sp>
      <p:sp>
        <p:nvSpPr>
          <p:cNvPr id="3" name="عنوان فرعي 2"/>
          <p:cNvSpPr>
            <a:spLocks noGrp="1"/>
          </p:cNvSpPr>
          <p:nvPr>
            <p:ph type="subTitle" idx="1"/>
          </p:nvPr>
        </p:nvSpPr>
        <p:spPr>
          <a:xfrm>
            <a:off x="533400" y="3714752"/>
            <a:ext cx="7854696" cy="1266384"/>
          </a:xfrm>
        </p:spPr>
        <p:txBody>
          <a:bodyPr>
            <a:normAutofit/>
          </a:bodyPr>
          <a:lstStyle/>
          <a:p>
            <a:pPr algn="ctr"/>
            <a:r>
              <a:rPr lang="ar-SA" sz="2800" b="1" dirty="0" smtClean="0"/>
              <a:t>أهمية مشروع </a:t>
            </a:r>
            <a:r>
              <a:rPr lang="ar-SA" sz="2800" b="1" dirty="0" err="1" smtClean="0"/>
              <a:t>شلايرماخر</a:t>
            </a:r>
            <a:r>
              <a:rPr lang="ar-SA" sz="2800" b="1" dirty="0" smtClean="0"/>
              <a:t> في </a:t>
            </a:r>
            <a:r>
              <a:rPr lang="ar-SA" sz="2800" b="1" dirty="0" err="1" smtClean="0"/>
              <a:t>الهرمنيوطيقا</a:t>
            </a:r>
            <a:r>
              <a:rPr lang="ar-SA" sz="2800" b="1" dirty="0" smtClean="0"/>
              <a:t> العامة </a:t>
            </a:r>
            <a:endParaRPr lang="ar-EG" sz="2800"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367458"/>
          </a:xfrm>
        </p:spPr>
        <p:txBody>
          <a:bodyPr>
            <a:normAutofit/>
          </a:bodyPr>
          <a:lstStyle/>
          <a:p>
            <a:pPr algn="r"/>
            <a:r>
              <a:rPr lang="ar-EG" sz="1600" b="1" dirty="0" smtClean="0">
                <a:solidFill>
                  <a:srgbClr val="FF0000"/>
                </a:solidFill>
              </a:rPr>
              <a:t>المحاضرة العاشرة</a:t>
            </a:r>
            <a:endParaRPr lang="ar-EG" sz="1600" b="1" dirty="0">
              <a:solidFill>
                <a:srgbClr val="FF0000"/>
              </a:solidFill>
            </a:endParaRPr>
          </a:p>
        </p:txBody>
      </p:sp>
      <p:sp>
        <p:nvSpPr>
          <p:cNvPr id="4" name="عنصر نائب للمحتوى 3"/>
          <p:cNvSpPr>
            <a:spLocks noGrp="1"/>
          </p:cNvSpPr>
          <p:nvPr>
            <p:ph idx="1"/>
          </p:nvPr>
        </p:nvSpPr>
        <p:spPr/>
        <p:txBody>
          <a:bodyPr>
            <a:normAutofit/>
          </a:bodyPr>
          <a:lstStyle/>
          <a:p>
            <a:pPr algn="just"/>
            <a:r>
              <a:rPr lang="ar-SA" dirty="0" smtClean="0"/>
              <a:t>إن إسهام "</a:t>
            </a:r>
            <a:r>
              <a:rPr lang="ar-SA" dirty="0" err="1" smtClean="0"/>
              <a:t>شلايرماخر</a:t>
            </a:r>
            <a:r>
              <a:rPr lang="ar-SA" dirty="0" smtClean="0"/>
              <a:t>" في </a:t>
            </a:r>
            <a:r>
              <a:rPr lang="ar-SA" dirty="0" err="1" smtClean="0"/>
              <a:t>الهرمنيوطيقا</a:t>
            </a:r>
            <a:r>
              <a:rPr lang="ar-SA" dirty="0" smtClean="0"/>
              <a:t> يمثل نقطة تحول في تاريخها؛ إذ لم يعد يُنظر إلى </a:t>
            </a:r>
            <a:r>
              <a:rPr lang="ar-SA" dirty="0" err="1" smtClean="0"/>
              <a:t>الهرمنيوطيقا</a:t>
            </a:r>
            <a:r>
              <a:rPr lang="ar-SA" dirty="0" smtClean="0"/>
              <a:t> على أنها مادة تخصصية تتبع اللاهوت أو الأدب أو القانون، بل أصبحت هي فن الفهم؛ فهم أي قول لغوي على الإطلاق. ومن أقوال "</a:t>
            </a:r>
            <a:r>
              <a:rPr lang="ar-SA" dirty="0" err="1" smtClean="0"/>
              <a:t>شلايرماخر</a:t>
            </a:r>
            <a:r>
              <a:rPr lang="ar-SA" dirty="0" smtClean="0"/>
              <a:t>" المبكرة التي تلقي الضوء على طبيعة التأويل قوله " إن </a:t>
            </a:r>
            <a:r>
              <a:rPr lang="ar-SA" dirty="0" err="1" smtClean="0"/>
              <a:t>الهرمنيوطيقا</a:t>
            </a:r>
            <a:r>
              <a:rPr lang="ar-SA" dirty="0" smtClean="0"/>
              <a:t> هي بالضبط طريقة الطفل في فهم معنى كلمة جديدة"، إنه يسترشد ببنية الجملة وبسياق المعنى، وكذلك تفعل </a:t>
            </a:r>
            <a:r>
              <a:rPr lang="ar-SA" dirty="0" err="1" smtClean="0"/>
              <a:t>الهرمنيوطيقا</a:t>
            </a:r>
            <a:r>
              <a:rPr lang="ar-SA" dirty="0" smtClean="0"/>
              <a:t> العامة. تبدأ </a:t>
            </a:r>
            <a:r>
              <a:rPr lang="ar-SA" dirty="0" err="1" smtClean="0"/>
              <a:t>الهرمنيوطيقا</a:t>
            </a:r>
            <a:r>
              <a:rPr lang="ar-SA" dirty="0" smtClean="0"/>
              <a:t> في نظر </a:t>
            </a:r>
            <a:r>
              <a:rPr lang="ar-SA" dirty="0" err="1" smtClean="0"/>
              <a:t>شلايرماخر</a:t>
            </a:r>
            <a:r>
              <a:rPr lang="ar-SA" dirty="0" smtClean="0"/>
              <a:t> من أحكام الحوار، فهي "حوارية" </a:t>
            </a:r>
            <a:r>
              <a:rPr lang="en-US" dirty="0" smtClean="0"/>
              <a:t>Dialogical</a:t>
            </a:r>
            <a:r>
              <a:rPr lang="ar-EG" dirty="0" smtClean="0"/>
              <a:t> في طبيعتها.</a:t>
            </a:r>
            <a:endParaRPr lang="en-US" dirty="0" smtClean="0"/>
          </a:p>
          <a:p>
            <a:pPr algn="just"/>
            <a:endParaRPr lang="ar-EG"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296020"/>
          </a:xfrm>
        </p:spPr>
        <p:txBody>
          <a:bodyPr>
            <a:normAutofit/>
          </a:bodyPr>
          <a:lstStyle/>
          <a:p>
            <a:pPr algn="r"/>
            <a:r>
              <a:rPr lang="ar-EG" sz="1600" b="1" dirty="0" smtClean="0">
                <a:solidFill>
                  <a:srgbClr val="FF0000"/>
                </a:solidFill>
              </a:rPr>
              <a:t>المحاضرة العاشرة</a:t>
            </a:r>
            <a:endParaRPr lang="ar-EG" sz="1600" b="1" dirty="0">
              <a:solidFill>
                <a:srgbClr val="FF0000"/>
              </a:solidFill>
            </a:endParaRPr>
          </a:p>
        </p:txBody>
      </p:sp>
      <p:sp>
        <p:nvSpPr>
          <p:cNvPr id="4" name="عنصر نائب للمحتوى 3"/>
          <p:cNvSpPr>
            <a:spLocks noGrp="1"/>
          </p:cNvSpPr>
          <p:nvPr>
            <p:ph idx="1"/>
          </p:nvPr>
        </p:nvSpPr>
        <p:spPr/>
        <p:txBody>
          <a:bodyPr>
            <a:normAutofit/>
          </a:bodyPr>
          <a:lstStyle/>
          <a:p>
            <a:pPr algn="just"/>
            <a:r>
              <a:rPr lang="ar-SA" dirty="0" smtClean="0"/>
              <a:t>ومن </a:t>
            </a:r>
            <a:r>
              <a:rPr lang="ar-SA" dirty="0" err="1" smtClean="0"/>
              <a:t>العناصرالهامة</a:t>
            </a:r>
            <a:r>
              <a:rPr lang="ar-SA" dirty="0" smtClean="0"/>
              <a:t> في تأويلية </a:t>
            </a:r>
            <a:r>
              <a:rPr lang="ar-SA" dirty="0" err="1" smtClean="0"/>
              <a:t>شلايرماخر</a:t>
            </a:r>
            <a:r>
              <a:rPr lang="ar-SA" dirty="0" smtClean="0"/>
              <a:t> تصوره للفهم بوصفه منبثقًا من الحياة ونابعًا من علاقة بالحياة، ويبقى المأخذ الأكبر على فكر "</a:t>
            </a:r>
            <a:r>
              <a:rPr lang="ar-SA" dirty="0" err="1" smtClean="0"/>
              <a:t>شلايرماخر</a:t>
            </a:r>
            <a:r>
              <a:rPr lang="ar-SA" dirty="0" smtClean="0"/>
              <a:t>" هو تسرب النزعة السيكولوجية إليه، لقد شغله غموض "الآخر" عن غموض "التاريخ" على حد تعبير </a:t>
            </a:r>
            <a:r>
              <a:rPr lang="ar-SA" dirty="0" err="1" smtClean="0"/>
              <a:t>جادامر</a:t>
            </a:r>
            <a:r>
              <a:rPr lang="ar-SA" dirty="0" smtClean="0"/>
              <a:t>، وشغلته سيكولوجية الحوار عن تاريخية التأويل، وحتى عن الأهمية المركزية للغة في التأويل، لقد جرفته هذه السيكولوجية الحوارية، بالإضافة إلى تسويته المغلوطة بين عملية الفهم وعملية "التقمص" </a:t>
            </a:r>
            <a:r>
              <a:rPr lang="ar-SA" dirty="0" err="1" smtClean="0"/>
              <a:t>و</a:t>
            </a:r>
            <a:r>
              <a:rPr lang="ar-SA" dirty="0" smtClean="0"/>
              <a:t>"إعادة بناء" ذهن المؤلف، وأفضت </a:t>
            </a:r>
            <a:r>
              <a:rPr lang="ar-SA" dirty="0" err="1" smtClean="0"/>
              <a:t>به</a:t>
            </a:r>
            <a:r>
              <a:rPr lang="ar-SA" dirty="0" smtClean="0"/>
              <a:t> إلى المزالق الفكرية التي وقع فيها </a:t>
            </a:r>
            <a:r>
              <a:rPr lang="ar-EG" dirty="0" smtClean="0"/>
              <a:t>في </a:t>
            </a:r>
            <a:r>
              <a:rPr lang="ar-SA" dirty="0" smtClean="0"/>
              <a:t>المراحل المتأخرة من تطوره الفكري</a:t>
            </a:r>
            <a:r>
              <a:rPr lang="ar-EG" dirty="0" smtClean="0"/>
              <a:t>.</a:t>
            </a:r>
            <a:endParaRPr lang="en-US" dirty="0" smtClean="0"/>
          </a:p>
          <a:p>
            <a:pPr algn="just"/>
            <a:endParaRPr lang="ar-EG"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296020"/>
          </a:xfrm>
        </p:spPr>
        <p:txBody>
          <a:bodyPr>
            <a:normAutofit/>
          </a:bodyPr>
          <a:lstStyle/>
          <a:p>
            <a:pPr algn="r"/>
            <a:r>
              <a:rPr lang="ar-EG" sz="1600" b="1" dirty="0" smtClean="0">
                <a:solidFill>
                  <a:srgbClr val="FF0000"/>
                </a:solidFill>
              </a:rPr>
              <a:t>المحاضرة العاشرة</a:t>
            </a:r>
            <a:endParaRPr lang="ar-EG" sz="1600" b="1" dirty="0">
              <a:solidFill>
                <a:srgbClr val="FF0000"/>
              </a:solidFill>
            </a:endParaRPr>
          </a:p>
        </p:txBody>
      </p:sp>
      <p:sp>
        <p:nvSpPr>
          <p:cNvPr id="4" name="عنصر نائب للمحتوى 3"/>
          <p:cNvSpPr>
            <a:spLocks noGrp="1"/>
          </p:cNvSpPr>
          <p:nvPr>
            <p:ph idx="1"/>
          </p:nvPr>
        </p:nvSpPr>
        <p:spPr/>
        <p:txBody>
          <a:bodyPr/>
          <a:lstStyle/>
          <a:p>
            <a:pPr algn="just"/>
            <a:r>
              <a:rPr lang="ar-SA" dirty="0" smtClean="0"/>
              <a:t> ومهما يكن من شيء،</a:t>
            </a:r>
            <a:r>
              <a:rPr lang="ar-EG" dirty="0" smtClean="0"/>
              <a:t> فإن "</a:t>
            </a:r>
            <a:r>
              <a:rPr lang="ar-EG" dirty="0" err="1" smtClean="0"/>
              <a:t>شلايرماخر</a:t>
            </a:r>
            <a:r>
              <a:rPr lang="ar-EG" dirty="0" smtClean="0"/>
              <a:t>" </a:t>
            </a:r>
            <a:r>
              <a:rPr lang="ar-SA" dirty="0" smtClean="0"/>
              <a:t>يُعد بحق أبًا للتأويلية الحديثة، ويدين له بالفضل كل مفكري التأويل في القرن التاسع عشر بجميع فصائلهم </a:t>
            </a:r>
            <a:r>
              <a:rPr lang="ar-SA" dirty="0" smtClean="0"/>
              <a:t>وتخصصاتهم</a:t>
            </a:r>
            <a:r>
              <a:rPr lang="ar-EG" dirty="0" smtClean="0"/>
              <a:t> </a:t>
            </a:r>
            <a:r>
              <a:rPr lang="ar-SA" dirty="0" smtClean="0"/>
              <a:t>واتجاهاتهم </a:t>
            </a:r>
            <a:r>
              <a:rPr lang="ar-SA" dirty="0" smtClean="0"/>
              <a:t>الفكرية، وقد حملت بصمته جميع النظريات التأويلية العامة في ذلك العصر، وعلى رأسها جميعًا نظرية " </a:t>
            </a:r>
            <a:r>
              <a:rPr lang="ar-SA" dirty="0" err="1" smtClean="0"/>
              <a:t>فيلهلم</a:t>
            </a:r>
            <a:r>
              <a:rPr lang="ar-SA" dirty="0" smtClean="0"/>
              <a:t> </a:t>
            </a:r>
            <a:r>
              <a:rPr lang="ar-SA" dirty="0" err="1" smtClean="0"/>
              <a:t>دلتاي</a:t>
            </a:r>
            <a:r>
              <a:rPr lang="ar-SA" dirty="0" smtClean="0"/>
              <a:t>".</a:t>
            </a:r>
            <a:endParaRPr lang="ar-EG"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428604"/>
            <a:ext cx="8229600" cy="785818"/>
          </a:xfrm>
        </p:spPr>
        <p:txBody>
          <a:bodyPr>
            <a:noAutofit/>
          </a:bodyPr>
          <a:lstStyle/>
          <a:p>
            <a:pPr lvl="0" algn="r"/>
            <a:r>
              <a:rPr lang="ar-SA" sz="3200" b="1" dirty="0" err="1" smtClean="0">
                <a:solidFill>
                  <a:srgbClr val="FF0000"/>
                </a:solidFill>
              </a:rPr>
              <a:t>الهرمنيوطيقا</a:t>
            </a:r>
            <a:r>
              <a:rPr lang="ar-SA" sz="3200" b="1" dirty="0" smtClean="0">
                <a:solidFill>
                  <a:srgbClr val="FF0000"/>
                </a:solidFill>
              </a:rPr>
              <a:t> </a:t>
            </a:r>
            <a:r>
              <a:rPr lang="ar-SA" sz="3200" b="1" dirty="0" smtClean="0">
                <a:solidFill>
                  <a:srgbClr val="FF0000"/>
                </a:solidFill>
              </a:rPr>
              <a:t>بوصفها نظرية تفسير الكتاب المقدس</a:t>
            </a:r>
            <a:endParaRPr lang="en-US" sz="3200" dirty="0">
              <a:solidFill>
                <a:srgbClr val="FF0000"/>
              </a:solidFill>
            </a:endParaRPr>
          </a:p>
        </p:txBody>
      </p:sp>
      <p:sp>
        <p:nvSpPr>
          <p:cNvPr id="4" name="عنصر نائب للمحتوى 3"/>
          <p:cNvSpPr>
            <a:spLocks noGrp="1"/>
          </p:cNvSpPr>
          <p:nvPr>
            <p:ph idx="1"/>
          </p:nvPr>
        </p:nvSpPr>
        <p:spPr>
          <a:xfrm>
            <a:off x="457200" y="1500174"/>
            <a:ext cx="8229600" cy="4824426"/>
          </a:xfrm>
        </p:spPr>
        <p:txBody>
          <a:bodyPr>
            <a:normAutofit fontScale="92500" lnSpcReduction="20000"/>
          </a:bodyPr>
          <a:lstStyle/>
          <a:p>
            <a:pPr algn="just"/>
            <a:r>
              <a:rPr lang="ar-SA" dirty="0" smtClean="0"/>
              <a:t> يُعد ها التعريف </a:t>
            </a:r>
            <a:r>
              <a:rPr lang="ar-SA" dirty="0" err="1" smtClean="0"/>
              <a:t>للهرمنيوطيقا</a:t>
            </a:r>
            <a:r>
              <a:rPr lang="ar-SA" dirty="0" smtClean="0"/>
              <a:t> هو أقدم التعريفات، ولعله ما يزال أوسعها انتشارًا، وثمة ما يبرر ذلك من الوجهة التاريخية؛ لأن اللفظة إنما دخلت في الاستعمال الحديث عندما ألحت الحاجة إلى مبحث جديد يقدم القواعد اللازمة للتفسير الصحيح للكتاب المقدس، تتميز "</a:t>
            </a:r>
            <a:r>
              <a:rPr lang="ar-SA" dirty="0" err="1" smtClean="0"/>
              <a:t>الهرمنيوطيقا</a:t>
            </a:r>
            <a:r>
              <a:rPr lang="ar-SA" dirty="0" smtClean="0"/>
              <a:t>" </a:t>
            </a:r>
            <a:r>
              <a:rPr lang="en-US" dirty="0" smtClean="0"/>
              <a:t>Hermeneutics</a:t>
            </a:r>
            <a:r>
              <a:rPr lang="ar-EG" dirty="0" smtClean="0"/>
              <a:t> عن "التفسير"</a:t>
            </a:r>
            <a:r>
              <a:rPr lang="en-US" dirty="0" smtClean="0"/>
              <a:t>Exegesis </a:t>
            </a:r>
            <a:r>
              <a:rPr lang="ar-SA" dirty="0" smtClean="0"/>
              <a:t>بأنها منهج هذا التفسير وأصوله وأحكامه، فإذا كان "التفسير" وقفًا على الشرح أو التعليق الفعلي، فإن "</a:t>
            </a:r>
            <a:r>
              <a:rPr lang="ar-SA" dirty="0" err="1" smtClean="0"/>
              <a:t>الهرمنيوطيقا</a:t>
            </a:r>
            <a:r>
              <a:rPr lang="ar-SA" dirty="0" smtClean="0"/>
              <a:t>" هي قواعد هذا التفسير أو مناهجه أو النظرية التي تحكمه، وإذا كان هذا التعريف قد نشأ في حقل اللاهوت ونما بمقتضياته، فقد اتسع فيما بعد ليشمل الأدب ويشمل النصوص بمختلف أنواعها</a:t>
            </a:r>
            <a:r>
              <a:rPr lang="en-US" dirty="0" smtClean="0"/>
              <a:t>.</a:t>
            </a:r>
            <a:endParaRPr lang="ar-EG"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928670"/>
            <a:ext cx="8229600" cy="928694"/>
          </a:xfrm>
        </p:spPr>
        <p:txBody>
          <a:bodyPr>
            <a:noAutofit/>
          </a:bodyPr>
          <a:lstStyle/>
          <a:p>
            <a:pPr lvl="0" algn="r"/>
            <a:r>
              <a:rPr lang="ar-SA" sz="3200" b="1" dirty="0" err="1" smtClean="0">
                <a:solidFill>
                  <a:srgbClr val="FF0000"/>
                </a:solidFill>
              </a:rPr>
              <a:t>الهرمنيوطيقا</a:t>
            </a:r>
            <a:r>
              <a:rPr lang="ar-SA" sz="3200" b="1" dirty="0" smtClean="0">
                <a:solidFill>
                  <a:srgbClr val="FF0000"/>
                </a:solidFill>
              </a:rPr>
              <a:t> </a:t>
            </a:r>
            <a:r>
              <a:rPr lang="ar-SA" sz="3200" b="1" dirty="0" smtClean="0">
                <a:solidFill>
                  <a:srgbClr val="FF0000"/>
                </a:solidFill>
              </a:rPr>
              <a:t>بوصفها المنهاج الفقهي اللغوي(</a:t>
            </a:r>
            <a:r>
              <a:rPr lang="ar-SA" sz="3200" b="1" dirty="0" err="1" smtClean="0">
                <a:solidFill>
                  <a:srgbClr val="FF0000"/>
                </a:solidFill>
              </a:rPr>
              <a:t>الفيلولوجي</a:t>
            </a:r>
            <a:r>
              <a:rPr lang="ar-SA" sz="3200" b="1" dirty="0" smtClean="0">
                <a:solidFill>
                  <a:srgbClr val="FF0000"/>
                </a:solidFill>
              </a:rPr>
              <a:t>)</a:t>
            </a:r>
            <a:r>
              <a:rPr lang="en-US" sz="3200" dirty="0" smtClean="0">
                <a:solidFill>
                  <a:srgbClr val="FF0000"/>
                </a:solidFill>
              </a:rPr>
              <a:t/>
            </a:r>
            <a:br>
              <a:rPr lang="en-US" sz="3200" dirty="0" smtClean="0">
                <a:solidFill>
                  <a:srgbClr val="FF0000"/>
                </a:solidFill>
              </a:rPr>
            </a:br>
            <a:endParaRPr lang="ar-EG" sz="3200" b="1" dirty="0">
              <a:solidFill>
                <a:srgbClr val="FF0000"/>
              </a:solidFill>
            </a:endParaRPr>
          </a:p>
        </p:txBody>
      </p:sp>
      <p:sp>
        <p:nvSpPr>
          <p:cNvPr id="4" name="عنصر نائب للمحتوى 3"/>
          <p:cNvSpPr>
            <a:spLocks noGrp="1"/>
          </p:cNvSpPr>
          <p:nvPr>
            <p:ph idx="1"/>
          </p:nvPr>
        </p:nvSpPr>
        <p:spPr>
          <a:xfrm>
            <a:off x="457200" y="1785926"/>
            <a:ext cx="8229600" cy="4538674"/>
          </a:xfrm>
        </p:spPr>
        <p:txBody>
          <a:bodyPr>
            <a:normAutofit fontScale="77500" lnSpcReduction="20000"/>
          </a:bodyPr>
          <a:lstStyle/>
          <a:p>
            <a:pPr algn="just"/>
            <a:r>
              <a:rPr lang="ar-SA" dirty="0" smtClean="0"/>
              <a:t>كان لنشأة </a:t>
            </a:r>
            <a:r>
              <a:rPr lang="ar-EG" dirty="0" smtClean="0"/>
              <a:t>"</a:t>
            </a:r>
            <a:r>
              <a:rPr lang="ar-SA" dirty="0" smtClean="0"/>
              <a:t>المذهب العقلي</a:t>
            </a:r>
            <a:r>
              <a:rPr lang="en-US" dirty="0" smtClean="0"/>
              <a:t> Rationalism  "</a:t>
            </a:r>
            <a:r>
              <a:rPr lang="ar-SA" dirty="0" smtClean="0"/>
              <a:t>متزامنًا معه ظهور فقه اللغة الكلاسيكي في القرن الثامن عشر، أثرٌ عميقٌ على تأويل الكتاب المقدس، حيث نشأ المنهج التاريخي النقدي في اللاهوت، وأكدت المدرسة اللغوية والمدرسة التاريخية في التفسير أن المناهج التأويلية السارية على الكتاب المقدس هي بعينها المناهج السارية على سواه من الكتب، وأن المعنى اللفظي في الكتاب المقدس يجب أن يتحدد بنفس الطريقة التي يتحدد </a:t>
            </a:r>
            <a:r>
              <a:rPr lang="ar-SA" dirty="0" err="1" smtClean="0"/>
              <a:t>بها</a:t>
            </a:r>
            <a:r>
              <a:rPr lang="ar-SA" dirty="0" smtClean="0"/>
              <a:t> في بقية الكتب، ومع ظهور المذهب العقلي أحس المفسرون أن من واجبهم بذل ما في وسعهم للتغلب على الأحكام المسبقة، يقول </a:t>
            </a:r>
            <a:r>
              <a:rPr lang="ar-SA" dirty="0" err="1" smtClean="0"/>
              <a:t>سبينوزا</a:t>
            </a:r>
            <a:r>
              <a:rPr lang="ar-SA" dirty="0" smtClean="0"/>
              <a:t> في"رسالة في اللاهوت والسياسة": " ليس لتفسير الكتاب المقدس معيار آخر غير ضياء العقل الذي يعم كل شيء." ويقول لسنج: " إن الحقائق العرضية للتاريخ لا يمكن أن تصبح براهين على الحقائق الضرورية للعقل."هكذا يكون التحدي الذي يواجه التأويل هو أن يجعل الكتاب المقدس ذا صلة بالإنسان العقلاني المستنير</a:t>
            </a:r>
            <a:r>
              <a:rPr lang="en-US" dirty="0" smtClean="0"/>
              <a:t>.</a:t>
            </a:r>
          </a:p>
          <a:p>
            <a:pPr algn="just"/>
            <a:endParaRPr lang="ar-EG"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296020"/>
          </a:xfrm>
        </p:spPr>
        <p:txBody>
          <a:bodyPr>
            <a:normAutofit fontScale="90000"/>
          </a:bodyPr>
          <a:lstStyle/>
          <a:p>
            <a:pPr algn="r"/>
            <a:r>
              <a:rPr lang="ar-EG" sz="1600" b="1" dirty="0" smtClean="0">
                <a:solidFill>
                  <a:srgbClr val="FF0000"/>
                </a:solidFill>
              </a:rPr>
              <a:t>تابع المحاضرة الأولى</a:t>
            </a:r>
            <a:endParaRPr lang="ar-EG" sz="1600" b="1" dirty="0">
              <a:solidFill>
                <a:srgbClr val="FF0000"/>
              </a:solidFill>
            </a:endParaRPr>
          </a:p>
        </p:txBody>
      </p:sp>
      <p:sp>
        <p:nvSpPr>
          <p:cNvPr id="3" name="عنصر نائب للمحتوى 2"/>
          <p:cNvSpPr>
            <a:spLocks noGrp="1"/>
          </p:cNvSpPr>
          <p:nvPr>
            <p:ph idx="1"/>
          </p:nvPr>
        </p:nvSpPr>
        <p:spPr>
          <a:xfrm>
            <a:off x="457200" y="1428736"/>
            <a:ext cx="8229600" cy="4895864"/>
          </a:xfrm>
        </p:spPr>
        <p:txBody>
          <a:bodyPr>
            <a:normAutofit fontScale="85000" lnSpcReduction="20000"/>
          </a:bodyPr>
          <a:lstStyle/>
          <a:p>
            <a:pPr algn="just"/>
            <a:r>
              <a:rPr lang="ar-SA" dirty="0" smtClean="0"/>
              <a:t> أدى هذا التحدي، كما لاحظ البعض، إلى "</a:t>
            </a:r>
            <a:r>
              <a:rPr lang="ar-SA" dirty="0" err="1" smtClean="0"/>
              <a:t>عقلنة</a:t>
            </a:r>
            <a:r>
              <a:rPr lang="ar-SA" dirty="0" smtClean="0"/>
              <a:t> المقولات الإنجيلية"، وحيث إن حقائق التاريخ العرضية كانت تُعد أدنى من "حقائق العقل"، فقد ذهب مفسرو الكتاب المقدس</a:t>
            </a:r>
            <a:r>
              <a:rPr lang="en-US" dirty="0" smtClean="0"/>
              <a:t>  </a:t>
            </a:r>
            <a:r>
              <a:rPr lang="ar-SA" dirty="0" smtClean="0"/>
              <a:t>إلى أن حقائق الكتاب هي فوق الزمن وفوق التاريخ، وأن الإنجيل لا ينبئ الإنسان بأي حقيقة لن يسعه في نهاية المطاف أن يدركها من خلال استعمال العقل، كل ما في </a:t>
            </a:r>
            <a:r>
              <a:rPr lang="ar-SA" dirty="0" err="1" smtClean="0"/>
              <a:t>الأمرأنها</a:t>
            </a:r>
            <a:r>
              <a:rPr lang="ar-SA" dirty="0" smtClean="0"/>
              <a:t> حقيقة أخلاقية عقلية كُشف عنها قبل أوانها، مهمة التفسير إذن هي أن يمضي عميقًا في النص، مستخدمًا أدوات العقل الطبيعي، ويقف على تلك الحقائق الأخلاقية الكبرى التي كان كُتاب العهد الجديد يقصدونها غير أنها متوارية داخل ألفاظ تاريخية مختلفة،ذهب هؤلاء المفسرون إلى ضرورة تأسيس فهم تاريخي يمكنه أن يدرك روح العمل ويترجمها إلى ألفاظ يقبلها العقل الحديث المستنير</a:t>
            </a:r>
            <a:r>
              <a:rPr lang="ar-EG" dirty="0" smtClean="0"/>
              <a:t>.</a:t>
            </a:r>
            <a:endParaRPr lang="ar-EG"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296020"/>
          </a:xfrm>
        </p:spPr>
        <p:txBody>
          <a:bodyPr>
            <a:normAutofit fontScale="90000"/>
          </a:bodyPr>
          <a:lstStyle/>
          <a:p>
            <a:pPr algn="r"/>
            <a:r>
              <a:rPr lang="ar-EG" sz="1600" b="1" dirty="0" smtClean="0">
                <a:solidFill>
                  <a:srgbClr val="FF0000"/>
                </a:solidFill>
              </a:rPr>
              <a:t>تابع المحاضرة الأولى</a:t>
            </a:r>
            <a:endParaRPr lang="ar-EG" sz="1600" b="1" dirty="0">
              <a:solidFill>
                <a:srgbClr val="FF0000"/>
              </a:solidFill>
            </a:endParaRPr>
          </a:p>
        </p:txBody>
      </p:sp>
      <p:sp>
        <p:nvSpPr>
          <p:cNvPr id="3" name="عنصر نائب للمحتوى 2"/>
          <p:cNvSpPr>
            <a:spLocks noGrp="1"/>
          </p:cNvSpPr>
          <p:nvPr>
            <p:ph idx="1"/>
          </p:nvPr>
        </p:nvSpPr>
        <p:spPr>
          <a:xfrm>
            <a:off x="457200" y="1285860"/>
            <a:ext cx="8229600" cy="5038740"/>
          </a:xfrm>
        </p:spPr>
        <p:txBody>
          <a:bodyPr>
            <a:normAutofit fontScale="85000" lnSpcReduction="20000"/>
          </a:bodyPr>
          <a:lstStyle/>
          <a:p>
            <a:pPr algn="just"/>
            <a:r>
              <a:rPr lang="ar-SA" dirty="0" smtClean="0"/>
              <a:t>وكان تأثير ذلك على </a:t>
            </a:r>
            <a:r>
              <a:rPr lang="ar-SA" dirty="0" err="1" smtClean="0"/>
              <a:t>الهرمنيوطيقا</a:t>
            </a:r>
            <a:r>
              <a:rPr lang="ar-SA" dirty="0" smtClean="0"/>
              <a:t> وعلى البحث الإنجيلي بصفة عامة صحيٍّا، فقد طور التأويل الإنجيلي تقنياتٍ للتحليل اللغوي بلغت مستوًى رفيعًا للغاية، وألزم المفسرون أنفسهم أكثر من أي وقت مضى بمعرفة السياق التاريخي لروايات الإنجيل، أصبح على المفسر أن يكون قادرًا على الحديث عن موضوعات الكتاب المقدس الآن وفقًا لمقتضيات التغير الزمني وبالطريقة التي </a:t>
            </a:r>
            <a:r>
              <a:rPr lang="ar-SA" dirty="0" err="1" smtClean="0"/>
              <a:t>تلائم</a:t>
            </a:r>
            <a:r>
              <a:rPr lang="ar-SA" dirty="0" smtClean="0"/>
              <a:t> أشخاصًا غيرهم مختلفين في الأحوال وظروف المعيشة، لقد أصبحت المهمة الحقيقية للتأويل مهمةً تاريخية</a:t>
            </a:r>
            <a:r>
              <a:rPr lang="ar-EG" dirty="0" smtClean="0"/>
              <a:t>.</a:t>
            </a:r>
            <a:endParaRPr lang="en-US" dirty="0" smtClean="0"/>
          </a:p>
          <a:p>
            <a:pPr algn="just"/>
            <a:r>
              <a:rPr lang="ar-SA" dirty="0" smtClean="0"/>
              <a:t> </a:t>
            </a:r>
            <a:r>
              <a:rPr lang="ar-SA" dirty="0" smtClean="0"/>
              <a:t> </a:t>
            </a:r>
            <a:r>
              <a:rPr lang="ar-SA" dirty="0" smtClean="0"/>
              <a:t>وصفوة القول أن تصور </a:t>
            </a:r>
            <a:r>
              <a:rPr lang="ar-SA" dirty="0" err="1" smtClean="0"/>
              <a:t>الهرمنيوطيقا</a:t>
            </a:r>
            <a:r>
              <a:rPr lang="ar-SA" dirty="0" smtClean="0"/>
              <a:t> بوصفها إنجيلية تحديدًا قد تحول تدريجيٍّا إلى </a:t>
            </a:r>
            <a:r>
              <a:rPr lang="ar-SA" dirty="0" err="1" smtClean="0"/>
              <a:t>الهرمنيوطيقا</a:t>
            </a:r>
            <a:r>
              <a:rPr lang="ar-SA" dirty="0" smtClean="0"/>
              <a:t> بوصفها القواعد العامة للتفسير </a:t>
            </a:r>
            <a:r>
              <a:rPr lang="ar-SA" dirty="0" err="1" smtClean="0"/>
              <a:t>الفيلولوجي</a:t>
            </a:r>
            <a:r>
              <a:rPr lang="ar-SA" dirty="0" smtClean="0"/>
              <a:t> (الفقهي اللغوي) شاملةً الكتاب المقدس كموضوع واحد بين موضوعات أخرى يمكن أن تُظلها هذه القواعد</a:t>
            </a:r>
            <a:endParaRPr lang="ar-EG"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377</TotalTime>
  <Words>4882</Words>
  <Application>Microsoft Office PowerPoint</Application>
  <PresentationFormat>عرض على الشاشة (3:4)‏</PresentationFormat>
  <Paragraphs>149</Paragraphs>
  <Slides>54</Slides>
  <Notes>1</Notes>
  <HiddenSlides>0</HiddenSlides>
  <MMClips>0</MMClips>
  <ScaleCrop>false</ScaleCrop>
  <HeadingPairs>
    <vt:vector size="4" baseType="variant">
      <vt:variant>
        <vt:lpstr>سمة</vt:lpstr>
      </vt:variant>
      <vt:variant>
        <vt:i4>1</vt:i4>
      </vt:variant>
      <vt:variant>
        <vt:lpstr>عناوين الشرائح</vt:lpstr>
      </vt:variant>
      <vt:variant>
        <vt:i4>54</vt:i4>
      </vt:variant>
    </vt:vector>
  </HeadingPairs>
  <TitlesOfParts>
    <vt:vector size="55" baseType="lpstr">
      <vt:lpstr>تدفق</vt:lpstr>
      <vt:lpstr>  مادة تأويل النصوص</vt:lpstr>
      <vt:lpstr>جامعة بنها كلية الآداب  قسم اللغة العربية الدراسات العليا   (دكتوراة)</vt:lpstr>
      <vt:lpstr>المحاضرة الأولى  تعريفات حديثة للهرمنيوطيقا</vt:lpstr>
      <vt:lpstr>المحاضرة الأولى</vt:lpstr>
      <vt:lpstr>تابع المحاضرة الأولى</vt:lpstr>
      <vt:lpstr>الهرمنيوطيقا بوصفها نظرية تفسير الكتاب المقدس</vt:lpstr>
      <vt:lpstr>الهرمنيوطيقا بوصفها المنهاج الفقهي اللغوي(الفيلولوجي) </vt:lpstr>
      <vt:lpstr>تابع المحاضرة الأولى</vt:lpstr>
      <vt:lpstr>تابع المحاضرة الأولى</vt:lpstr>
      <vt:lpstr>   المحاضرة الثانية  تعريفات حديثة للهرمنيوطيقا</vt:lpstr>
      <vt:lpstr>الهرمنيوطيقا بوصفها علم الفهم اللغوي</vt:lpstr>
      <vt:lpstr>تابع المحاضرة الثانية</vt:lpstr>
      <vt:lpstr>الهرمنيوطيقا بوصفها الأساس المنهجي للعلوم الإنسانية </vt:lpstr>
      <vt:lpstr>تابع المحاضرة الثانية</vt:lpstr>
      <vt:lpstr>تابع المحاضرة الثانية</vt:lpstr>
      <vt:lpstr>تابع المحاضرة الثانية</vt:lpstr>
      <vt:lpstr>المحاضرة الثالثة  تعريفات حديثة للهرمنيوطيقا</vt:lpstr>
      <vt:lpstr>الهرمنيوطيقا بوصفها فينومينولوجيا "الدازاين" وفينومينولوجيا الفهم الوجودي</vt:lpstr>
      <vt:lpstr>تابع المحاضرة الثالثة</vt:lpstr>
      <vt:lpstr>تابع المحاضرة الثالثة</vt:lpstr>
      <vt:lpstr>المحاضرة الرابعة  كلادينيوس: الهرمنيوطيقا في عصرالتنوير</vt:lpstr>
      <vt:lpstr>العصر الوسيط</vt:lpstr>
      <vt:lpstr>تابع المحاضرة الرابعة</vt:lpstr>
      <vt:lpstr>عصر التنوير</vt:lpstr>
      <vt:lpstr>المحاضرة الخامسة  كلادينيوس: الهرمنيوطيقا في عصر التنوير </vt:lpstr>
      <vt:lpstr>كلادينوس</vt:lpstr>
      <vt:lpstr>تابع المحاضرة الخامسة</vt:lpstr>
      <vt:lpstr>تابع المحاضرة الخامسة</vt:lpstr>
      <vt:lpstr>تابع المحاضرة الخامسة</vt:lpstr>
      <vt:lpstr>المحاضرة السادسة  الهرمنيوطيقا في عصر التنوير : كلادينيوس</vt:lpstr>
      <vt:lpstr>إضاءة من اللغويات الحديثة، على ذكر تأويلية كلادينيوس</vt:lpstr>
      <vt:lpstr>تابع المحاضرة السادسة</vt:lpstr>
      <vt:lpstr>أهمية الحس المشترك في التأويل </vt:lpstr>
      <vt:lpstr>الوجه التربوي للتأويل </vt:lpstr>
      <vt:lpstr> زاوية الرؤية</vt:lpstr>
      <vt:lpstr>المحاضرة السابعة شلايرماخر</vt:lpstr>
      <vt:lpstr>المحاضرة السابعة</vt:lpstr>
      <vt:lpstr>تابع المحاضرة السابعة</vt:lpstr>
      <vt:lpstr>تابع المحاضرة السابعة</vt:lpstr>
      <vt:lpstr>تابع المحاضرة السابعة</vt:lpstr>
      <vt:lpstr>تابع المحاضرة السابعة</vt:lpstr>
      <vt:lpstr>           المحاضرة الثامنة شلايرماخر  </vt:lpstr>
      <vt:lpstr>التأويل اللغوي والتأويل السيكولوجي </vt:lpstr>
      <vt:lpstr>تابع المحاضرة الثامنة</vt:lpstr>
      <vt:lpstr>الفهم التأويلي بوصفه فهمًا للأسلوب </vt:lpstr>
      <vt:lpstr> التأويل كعلم منظم</vt:lpstr>
      <vt:lpstr>المحاضرة التاسعة شلايرماخر</vt:lpstr>
      <vt:lpstr>المحاضرة التاسعة</vt:lpstr>
      <vt:lpstr>تابع المحاضرة التاسعة</vt:lpstr>
      <vt:lpstr>تابع المحاضرة التاسعة</vt:lpstr>
      <vt:lpstr>المحاضرة العاشرة شلايرماخر</vt:lpstr>
      <vt:lpstr>المحاضرة العاشرة</vt:lpstr>
      <vt:lpstr>المحاضرة العاشرة</vt:lpstr>
      <vt:lpstr>المحاضرة العاشرة</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التجربة الشعرية</dc:title>
  <dc:creator>TopNet</dc:creator>
  <cp:lastModifiedBy>TopNet</cp:lastModifiedBy>
  <cp:revision>71</cp:revision>
  <dcterms:created xsi:type="dcterms:W3CDTF">2020-03-24T17:41:58Z</dcterms:created>
  <dcterms:modified xsi:type="dcterms:W3CDTF">2020-03-25T19:26:24Z</dcterms:modified>
</cp:coreProperties>
</file>